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E63946"/>
            </a:solidFill>
            <a:ln>
              <a:noFill/>
            </a:ln>
          </c:spPr>
          <c:invertIfNegative val="0"/>
          <c:dLbls>
            <c:numFmt formatCode="General" sourceLinked="0"/>
            <c:txPr>
              <a:bodyPr/>
              <a:lstStyle/>
              <a:p>
                <a:pPr>
                  <a:defRPr sz="1400">
                    <a:solidFill>
                      <a:srgbClr val="FFFFFF"/>
                    </a:solidFill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Sheet1!$A$2:$A$5</c:f>
              <c:strCache>
                <c:ptCount val="4"/>
                <c:pt idx="0">
                  <c:v>Group 1</c:v>
                </c:pt>
                <c:pt idx="1">
                  <c:v>Group 2</c:v>
                </c:pt>
                <c:pt idx="2">
                  <c:v>Group 3</c:v>
                </c:pt>
                <c:pt idx="3">
                  <c:v>Group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12</c:v>
                </c:pt>
                <c:pt idx="1">
                  <c:v>19</c:v>
                </c:pt>
                <c:pt idx="2">
                  <c:v>15</c:v>
                </c:pt>
                <c:pt idx="3">
                  <c:v>23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rgbClr val="FFFFFF"/>
            </a:solidFill>
            <a:ln>
              <a:noFill/>
            </a:ln>
          </c:spPr>
          <c:invertIfNegative val="0"/>
          <c:dLbls>
            <c:numFmt formatCode="General" sourceLinked="0"/>
            <c:txPr>
              <a:bodyPr/>
              <a:lstStyle/>
              <a:p>
                <a:pPr>
                  <a:defRPr sz="1400">
                    <a:solidFill>
                      <a:srgbClr val="FFFFFF"/>
                    </a:solidFill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Sheet1!$A$2:$A$5</c:f>
              <c:strCache>
                <c:ptCount val="4"/>
                <c:pt idx="0">
                  <c:v>Group 1</c:v>
                </c:pt>
                <c:pt idx="1">
                  <c:v>Group 2</c:v>
                </c:pt>
                <c:pt idx="2">
                  <c:v>Group 3</c:v>
                </c:pt>
                <c:pt idx="3">
                  <c:v>Group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9</c:v>
                </c:pt>
                <c:pt idx="1">
                  <c:v>14</c:v>
                </c:pt>
                <c:pt idx="2">
                  <c:v>17</c:v>
                </c:pt>
                <c:pt idx="3">
                  <c:v>20</c:v>
                </c:pt>
              </c:numCache>
            </c:numRef>
          </c:val>
        </c:ser>
        <c:gapWidth val="7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ln>
            <a:solidFill>
              <a:srgbClr val="5E5858"/>
            </a:solidFill>
          </a:ln>
        </c:spPr>
        <c:txPr>
          <a:bodyPr/>
          <a:lstStyle/>
          <a:p>
            <a:pPr>
              <a:defRPr sz="1400"/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rgbClr val="2B2B2B"/>
              </a:solidFill>
            </a:ln>
          </c:spPr>
        </c:majorGridlines>
        <c:numFmt formatCode="General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400"/>
            </a:pPr>
          </a:p>
        </c:txPr>
        <c:crossAx val="-2068027336"/>
        <c:crosses val="autoZero"/>
      </c:valAx>
    </c:plotArea>
    <c:legend>
      <c:legendPos val="b"/>
      <c:overlay val="0"/>
      <c:txPr>
        <a:bodyPr/>
        <a:lstStyle/>
        <a:p>
          <a:pPr>
            <a:defRPr sz="1400"/>
          </a:pPr>
        </a:p>
      </c:txPr>
    </c:legend>
    <c:dispBlanksAs val="gap"/>
  </c:chart>
  <c:txPr>
    <a:bodyPr/>
    <a:lstStyle/>
    <a:p>
      <a:pPr>
        <a:defRPr sz="1600">
          <a:solidFill>
            <a:srgbClr val="FFFFFF"/>
          </a:solidFill>
          <a:latin typeface="Calibri"/>
        </a:defRPr>
      </a:pPr>
      <a:endParaRPr lang="en-US"/>
    </a:p>
  </c:txPr>
  <c:externalData r:id="rId1">
    <c:autoUpdate val="0"/>
  </c:externalData>
</c:chartSpace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Write the seminar title, your name and your supervisor. Replace the logos: right-click a logo → Change Picture.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Keep the outline to 4–6 items that match your slide titles.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Golden rule: one idea per slide, no more than 6 lines. Put the detailed explanation here in the notes, not on the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To add a row, click in the last cell and press Tab.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tem-services.com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9B111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0728655" y="0"/>
            <a:ext cx="1463040" cy="6858000"/>
          </a:xfrm>
          <a:prstGeom prst="rect">
            <a:avLst/>
          </a:prstGeom>
          <a:solidFill>
            <a:srgbClr val="E639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94360" y="411480"/>
            <a:ext cx="822960" cy="822960"/>
          </a:xfrm>
          <a:prstGeom prst="round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universit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457200"/>
            <a:ext cx="731520" cy="731520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1463040" y="411480"/>
            <a:ext cx="822960" cy="822960"/>
          </a:xfrm>
          <a:prstGeom prst="round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colle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8760" y="457200"/>
            <a:ext cx="731520" cy="73152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297680" y="365760"/>
            <a:ext cx="6309360" cy="118872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r"/>
            <a:r>
              <a:rPr sz="1200" b="0" lang="en-US">
                <a:solidFill>
                  <a:srgbClr val="E6E6E6"/>
                </a:solidFill>
                <a:latin typeface="Calibri"/>
                <a:cs typeface="Segoe UI"/>
              </a:rPr>
              <a:t>Ministry of Higher Education and Scientific Research</a:t>
            </a:r>
          </a:p>
          <a:p>
            <a:pPr algn="r"/>
            <a:r>
              <a:rPr sz="1200" b="0" lang="en-US">
                <a:solidFill>
                  <a:srgbClr val="E6E6E6"/>
                </a:solidFill>
                <a:latin typeface="Calibri"/>
                <a:cs typeface="Segoe UI"/>
              </a:rPr>
              <a:t>University Name</a:t>
            </a:r>
          </a:p>
          <a:p>
            <a:pPr algn="r"/>
            <a:r>
              <a:rPr sz="1200" b="0" lang="en-US">
                <a:solidFill>
                  <a:srgbClr val="E6E6E6"/>
                </a:solidFill>
                <a:latin typeface="Calibri"/>
                <a:cs typeface="Segoe UI"/>
              </a:rPr>
              <a:t>College Name</a:t>
            </a:r>
          </a:p>
          <a:p>
            <a:pPr algn="r"/>
            <a:r>
              <a:rPr sz="1200" b="0" lang="en-US">
                <a:solidFill>
                  <a:srgbClr val="E6E6E6"/>
                </a:solidFill>
                <a:latin typeface="Calibri"/>
                <a:cs typeface="Segoe UI"/>
              </a:rPr>
              <a:t>Department Name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103120"/>
            <a:ext cx="9601200" cy="2194560"/>
          </a:xfrm>
          <a:prstGeom prst="rect">
            <a:avLst/>
          </a:prstGeom>
          <a:noFill/>
        </p:spPr>
        <p:txBody>
          <a:bodyPr wrap="square" anchor="b" lIns="36576" rIns="36576" tIns="36576" bIns="36576">
            <a:spAutoFit/>
          </a:bodyPr>
          <a:lstStyle/>
          <a:p>
            <a:pPr algn="l"/>
            <a:r>
              <a:rPr sz="3400" b="1" lang="en-US">
                <a:solidFill>
                  <a:srgbClr val="FFFFFF"/>
                </a:solidFill>
                <a:latin typeface="Century Gothic"/>
                <a:cs typeface="Segoe UI"/>
              </a:rPr>
              <a:t>Your Seminar Title Goes Here in One or Two Lines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4480560"/>
            <a:ext cx="9144000" cy="201168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/>
            <a:r>
              <a:rPr sz="1800" b="0" lang="en-US">
                <a:solidFill>
                  <a:srgbClr val="E6E6E6"/>
                </a:solidFill>
                <a:latin typeface="Calibri"/>
                <a:cs typeface="Segoe UI"/>
              </a:rPr>
              <a:t>Student's Full Name</a:t>
            </a:r>
          </a:p>
          <a:p>
            <a:pPr algn="l"/>
            <a:r>
              <a:rPr sz="1800" b="0" lang="en-US">
                <a:solidFill>
                  <a:srgbClr val="E6E6E6"/>
                </a:solidFill>
                <a:latin typeface="Calibri"/>
                <a:cs typeface="Segoe UI"/>
              </a:rPr>
              <a:t>Supervised by: Supervisor's Name and Title</a:t>
            </a:r>
          </a:p>
          <a:p>
            <a:pPr algn="l"/>
            <a:r>
              <a:rPr sz="1800" b="0" lang="en-US">
                <a:solidFill>
                  <a:srgbClr val="E6E6E6"/>
                </a:solidFill>
                <a:latin typeface="Calibri"/>
                <a:cs typeface="Segoe UI"/>
              </a:rPr>
              <a:t>……/……/……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p14:dur="500">
        <p:zoom/>
      </p:transition>
    </mc:Choice>
    <mc:Fallback>
      <p:transition spd="fast">
        <p:zoom/>
      </p:transition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9B111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274320"/>
            <a:ext cx="10911535" cy="82296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l"/>
            <a:r>
              <a:rPr sz="3200" b="0" lang="en-US">
                <a:solidFill>
                  <a:srgbClr val="FFFFFF"/>
                </a:solidFill>
                <a:latin typeface="Century Gothic"/>
                <a:cs typeface="Segoe UI"/>
              </a:rPr>
              <a:t>Outline</a:t>
            </a:r>
          </a:p>
        </p:txBody>
      </p:sp>
      <p:sp>
        <p:nvSpPr>
          <p:cNvPr id="3" name="Rectangle 2"/>
          <p:cNvSpPr/>
          <p:nvPr/>
        </p:nvSpPr>
        <p:spPr>
          <a:xfrm>
            <a:off x="640080" y="1097280"/>
            <a:ext cx="900000" cy="45720"/>
          </a:xfrm>
          <a:prstGeom prst="rect">
            <a:avLst/>
          </a:prstGeom>
          <a:solidFill>
            <a:srgbClr val="E639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1417320"/>
            <a:ext cx="10911535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marL="320040" indent="-274320">
              <a:spcAft>
                <a:spcPts val="800"/>
              </a:spcAft>
              <a:buClr>
                <a:srgbClr val="E63946"/>
              </a:buClr>
              <a:buFont typeface="Segoe UI Symbol"/>
              <a:buChar char="►"/>
            </a:pPr>
            <a:r>
              <a:rPr sz="2000" b="0" lang="en-US">
                <a:solidFill>
                  <a:srgbClr val="FFFFFF"/>
                </a:solidFill>
                <a:latin typeface="Calibri"/>
                <a:cs typeface="Segoe UI"/>
              </a:rPr>
              <a:t>Introduction</a:t>
            </a:r>
          </a:p>
          <a:p>
            <a:pPr algn="l" marL="320040" indent="-274320">
              <a:spcAft>
                <a:spcPts val="800"/>
              </a:spcAft>
              <a:buClr>
                <a:srgbClr val="E63946"/>
              </a:buClr>
              <a:buFont typeface="Segoe UI Symbol"/>
              <a:buChar char="►"/>
            </a:pPr>
            <a:r>
              <a:rPr sz="2000" b="0" lang="en-US">
                <a:solidFill>
                  <a:srgbClr val="FFFFFF"/>
                </a:solidFill>
                <a:latin typeface="Calibri"/>
                <a:cs typeface="Segoe UI"/>
              </a:rPr>
              <a:t>Problem and Objectives</a:t>
            </a:r>
          </a:p>
          <a:p>
            <a:pPr algn="l" marL="320040" indent="-274320">
              <a:spcAft>
                <a:spcPts val="800"/>
              </a:spcAft>
              <a:buClr>
                <a:srgbClr val="E63946"/>
              </a:buClr>
              <a:buFont typeface="Segoe UI Symbol"/>
              <a:buChar char="►"/>
            </a:pPr>
            <a:r>
              <a:rPr sz="2000" b="0" lang="en-US">
                <a:solidFill>
                  <a:srgbClr val="FFFFFF"/>
                </a:solidFill>
                <a:latin typeface="Calibri"/>
                <a:cs typeface="Segoe UI"/>
              </a:rPr>
              <a:t>Background</a:t>
            </a:r>
          </a:p>
          <a:p>
            <a:pPr algn="l" marL="320040" indent="-274320">
              <a:spcAft>
                <a:spcPts val="800"/>
              </a:spcAft>
              <a:buClr>
                <a:srgbClr val="E63946"/>
              </a:buClr>
              <a:buFont typeface="Segoe UI Symbol"/>
              <a:buChar char="►"/>
            </a:pPr>
            <a:r>
              <a:rPr sz="2000" b="0" lang="en-US">
                <a:solidFill>
                  <a:srgbClr val="FFFFFF"/>
                </a:solidFill>
                <a:latin typeface="Calibri"/>
                <a:cs typeface="Segoe UI"/>
              </a:rPr>
              <a:t>Results</a:t>
            </a:r>
          </a:p>
          <a:p>
            <a:pPr algn="l" marL="320040" indent="-274320">
              <a:spcAft>
                <a:spcPts val="800"/>
              </a:spcAft>
              <a:buClr>
                <a:srgbClr val="E63946"/>
              </a:buClr>
              <a:buFont typeface="Segoe UI Symbol"/>
              <a:buChar char="►"/>
            </a:pPr>
            <a:r>
              <a:rPr sz="2000" b="0" lang="en-US">
                <a:solidFill>
                  <a:srgbClr val="FFFFFF"/>
                </a:solidFill>
                <a:latin typeface="Calibri"/>
                <a:cs typeface="Segoe UI"/>
              </a:rPr>
              <a:t>Conclusions and Recommendations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094415" y="6382512"/>
            <a:ext cx="822960" cy="347472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/>
            <a:r>
              <a:rPr sz="1200" b="0" lang="en-US">
                <a:solidFill>
                  <a:srgbClr val="DDDDDD"/>
                </a:solidFill>
                <a:latin typeface="Calibri"/>
                <a:cs typeface="Segoe UI"/>
              </a:rPr>
              <a:t>2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p14:dur="400">
        <p:fade/>
      </p:transition>
    </mc:Choice>
    <mc:Fallback>
      <p:transition spd="fast">
        <p:fade/>
      </p:transition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9B111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1645920"/>
            <a:ext cx="2743200" cy="320040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l"/>
            <a:r>
              <a:rPr sz="15000" b="1" lang="en-US">
                <a:solidFill>
                  <a:srgbClr val="E63946"/>
                </a:solidFill>
                <a:latin typeface="Century Gothic"/>
                <a:cs typeface="Segoe UI"/>
              </a:rPr>
              <a:t>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840480" y="2194560"/>
            <a:ext cx="7589520" cy="228600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l"/>
            <a:r>
              <a:rPr sz="4000" b="1" lang="en-US">
                <a:solidFill>
                  <a:srgbClr val="FFFFFF"/>
                </a:solidFill>
                <a:latin typeface="Century Gothic"/>
                <a:cs typeface="Segoe UI"/>
              </a:rPr>
              <a:t>Introduction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p14:dur="500">
        <p:zoom/>
      </p:transition>
    </mc:Choice>
    <mc:Fallback>
      <p:transition spd="fast">
        <p:zoom/>
      </p:transition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9B111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274320"/>
            <a:ext cx="10911535" cy="82296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l"/>
            <a:r>
              <a:rPr sz="3200" b="0" lang="en-US">
                <a:solidFill>
                  <a:srgbClr val="FFFFFF"/>
                </a:solidFill>
                <a:latin typeface="Century Gothic"/>
                <a:cs typeface="Segoe UI"/>
              </a:rPr>
              <a:t>Introduction</a:t>
            </a:r>
          </a:p>
        </p:txBody>
      </p:sp>
      <p:sp>
        <p:nvSpPr>
          <p:cNvPr id="3" name="Rectangle 2"/>
          <p:cNvSpPr/>
          <p:nvPr/>
        </p:nvSpPr>
        <p:spPr>
          <a:xfrm>
            <a:off x="640080" y="1097280"/>
            <a:ext cx="900000" cy="45720"/>
          </a:xfrm>
          <a:prstGeom prst="rect">
            <a:avLst/>
          </a:prstGeom>
          <a:solidFill>
            <a:srgbClr val="E639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1417320"/>
            <a:ext cx="10911535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marL="320040" indent="-274320">
              <a:spcAft>
                <a:spcPts val="800"/>
              </a:spcAft>
              <a:buClr>
                <a:srgbClr val="E63946"/>
              </a:buClr>
              <a:buFont typeface="Segoe UI Symbol"/>
              <a:buChar char="►"/>
            </a:pPr>
            <a:r>
              <a:rPr sz="2200" b="0" lang="en-US">
                <a:solidFill>
                  <a:srgbClr val="FFFFFF"/>
                </a:solidFill>
                <a:latin typeface="Calibri"/>
                <a:cs typeface="Segoe UI"/>
              </a:rPr>
              <a:t>Define the topic in one clear sentence</a:t>
            </a:r>
          </a:p>
          <a:p>
            <a:pPr algn="l" marL="320040" indent="-274320">
              <a:spcAft>
                <a:spcPts val="800"/>
              </a:spcAft>
              <a:buClr>
                <a:srgbClr val="E63946"/>
              </a:buClr>
              <a:buFont typeface="Segoe UI Symbol"/>
              <a:buChar char="►"/>
            </a:pPr>
            <a:r>
              <a:rPr sz="2200" b="0" lang="en-US">
                <a:solidFill>
                  <a:srgbClr val="FFFFFF"/>
                </a:solidFill>
                <a:latin typeface="Calibri"/>
                <a:cs typeface="Segoe UI"/>
              </a:rPr>
              <a:t>Why does it matter? One striking number or fact</a:t>
            </a:r>
          </a:p>
          <a:p>
            <a:pPr algn="l" marL="640080" indent="-274320" lvl="1">
              <a:spcAft>
                <a:spcPts val="800"/>
              </a:spcAft>
              <a:buClr>
                <a:srgbClr val="5E5858"/>
              </a:buClr>
              <a:buFont typeface="Segoe UI Symbol"/>
              <a:buChar char="–"/>
            </a:pPr>
            <a:r>
              <a:rPr sz="1900" b="0" lang="en-US">
                <a:solidFill>
                  <a:srgbClr val="DDDDDD"/>
                </a:solidFill>
                <a:latin typeface="Calibri"/>
                <a:cs typeface="Segoe UI"/>
              </a:rPr>
              <a:t>A real-world example or application</a:t>
            </a:r>
          </a:p>
          <a:p>
            <a:pPr algn="l" marL="320040" indent="-274320">
              <a:spcAft>
                <a:spcPts val="800"/>
              </a:spcAft>
              <a:buClr>
                <a:srgbClr val="E63946"/>
              </a:buClr>
              <a:buFont typeface="Segoe UI Symbol"/>
              <a:buChar char="►"/>
            </a:pPr>
            <a:r>
              <a:rPr sz="2200" b="0" lang="en-US">
                <a:solidFill>
                  <a:srgbClr val="FFFFFF"/>
                </a:solidFill>
                <a:latin typeface="Calibri"/>
                <a:cs typeface="Segoe UI"/>
              </a:rPr>
              <a:t>What this talk will cover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094415" y="6382512"/>
            <a:ext cx="822960" cy="347472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/>
            <a:r>
              <a:rPr sz="1200" b="0" lang="en-US">
                <a:solidFill>
                  <a:srgbClr val="DDDDDD"/>
                </a:solidFill>
                <a:latin typeface="Calibri"/>
                <a:cs typeface="Segoe UI"/>
              </a:rPr>
              <a:t>4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p14:dur="400">
        <p:fade/>
      </p:transition>
    </mc:Choice>
    <mc:Fallback>
      <p:transition spd="fast">
        <p:fade/>
      </p:transition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9B111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274320"/>
            <a:ext cx="10911535" cy="82296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l"/>
            <a:r>
              <a:rPr sz="3200" b="0" lang="en-US">
                <a:solidFill>
                  <a:srgbClr val="FFFFFF"/>
                </a:solidFill>
                <a:latin typeface="Century Gothic"/>
                <a:cs typeface="Segoe UI"/>
              </a:rPr>
              <a:t>Slide title: picture with text</a:t>
            </a:r>
          </a:p>
        </p:txBody>
      </p:sp>
      <p:sp>
        <p:nvSpPr>
          <p:cNvPr id="3" name="Rectangle 2"/>
          <p:cNvSpPr/>
          <p:nvPr/>
        </p:nvSpPr>
        <p:spPr>
          <a:xfrm>
            <a:off x="640080" y="1097280"/>
            <a:ext cx="900000" cy="45720"/>
          </a:xfrm>
          <a:prstGeom prst="rect">
            <a:avLst/>
          </a:prstGeom>
          <a:solidFill>
            <a:srgbClr val="E639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1417320"/>
            <a:ext cx="5272887" cy="484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marL="320040" indent="-274320">
              <a:spcAft>
                <a:spcPts val="800"/>
              </a:spcAft>
              <a:buClr>
                <a:srgbClr val="E63946"/>
              </a:buClr>
              <a:buFont typeface="Segoe UI Symbol"/>
              <a:buChar char="►"/>
            </a:pPr>
            <a:r>
              <a:rPr sz="2000" b="0" lang="en-US">
                <a:solidFill>
                  <a:srgbClr val="FFFFFF"/>
                </a:solidFill>
                <a:latin typeface="Calibri"/>
                <a:cs typeface="Segoe UI"/>
              </a:rPr>
              <a:t>Explain the picture in three short points</a:t>
            </a:r>
          </a:p>
          <a:p>
            <a:pPr algn="l" marL="320040" indent="-274320">
              <a:spcAft>
                <a:spcPts val="800"/>
              </a:spcAft>
              <a:buClr>
                <a:srgbClr val="E63946"/>
              </a:buClr>
              <a:buFont typeface="Segoe UI Symbol"/>
              <a:buChar char="►"/>
            </a:pPr>
            <a:r>
              <a:rPr sz="2000" b="0" lang="en-US">
                <a:solidFill>
                  <a:srgbClr val="FFFFFF"/>
                </a:solidFill>
                <a:latin typeface="Calibri"/>
                <a:cs typeface="Segoe UI"/>
              </a:rPr>
              <a:t>Replace the picture: right-click → Change Picture</a:t>
            </a:r>
          </a:p>
          <a:p>
            <a:pPr algn="l" marL="320040" indent="-274320">
              <a:spcAft>
                <a:spcPts val="800"/>
              </a:spcAft>
              <a:buClr>
                <a:srgbClr val="E63946"/>
              </a:buClr>
              <a:buFont typeface="Segoe UI Symbol"/>
              <a:buChar char="►"/>
            </a:pPr>
            <a:r>
              <a:rPr sz="2000" b="0" lang="en-US">
                <a:solidFill>
                  <a:srgbClr val="FFFFFF"/>
                </a:solidFill>
                <a:latin typeface="Calibri"/>
                <a:cs typeface="Segoe UI"/>
              </a:rPr>
              <a:t>Cite the source if the picture is not yours</a:t>
            </a:r>
          </a:p>
        </p:txBody>
      </p:sp>
      <p:pic>
        <p:nvPicPr>
          <p:cNvPr id="5" name="Picture 4" descr="figure-wid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78727" y="2037131"/>
            <a:ext cx="5272887" cy="351525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1094415" y="6382512"/>
            <a:ext cx="822960" cy="347472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/>
            <a:r>
              <a:rPr sz="1200" b="0" lang="en-US">
                <a:solidFill>
                  <a:srgbClr val="DDDDDD"/>
                </a:solidFill>
                <a:latin typeface="Calibri"/>
                <a:cs typeface="Segoe UI"/>
              </a:rPr>
              <a:t>5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p14:dur="400">
        <p:fade/>
      </p:transition>
    </mc:Choice>
    <mc:Fallback>
      <p:transition spd="fast">
        <p:fade/>
      </p:transition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9B111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1645920"/>
            <a:ext cx="2743200" cy="320040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l"/>
            <a:r>
              <a:rPr sz="15000" b="1" lang="en-US">
                <a:solidFill>
                  <a:srgbClr val="E63946"/>
                </a:solidFill>
                <a:latin typeface="Century Gothic"/>
                <a:cs typeface="Segoe UI"/>
              </a:rPr>
              <a:t>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840480" y="2194560"/>
            <a:ext cx="7589520" cy="228600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l"/>
            <a:r>
              <a:rPr sz="4000" b="1" lang="en-US">
                <a:solidFill>
                  <a:srgbClr val="FFFFFF"/>
                </a:solidFill>
                <a:latin typeface="Century Gothic"/>
                <a:cs typeface="Segoe UI"/>
              </a:rPr>
              <a:t>Results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p14:dur="500">
        <p:zoom/>
      </p:transition>
    </mc:Choice>
    <mc:Fallback>
      <p:transition spd="fast">
        <p:zoom/>
      </p:transition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9B111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274320"/>
            <a:ext cx="10911535" cy="82296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l"/>
            <a:r>
              <a:rPr sz="3200" b="0" lang="en-US">
                <a:solidFill>
                  <a:srgbClr val="FFFFFF"/>
                </a:solidFill>
                <a:latin typeface="Century Gothic"/>
                <a:cs typeface="Segoe UI"/>
              </a:rPr>
              <a:t>Table title</a:t>
            </a:r>
          </a:p>
        </p:txBody>
      </p:sp>
      <p:sp>
        <p:nvSpPr>
          <p:cNvPr id="3" name="Rectangle 2"/>
          <p:cNvSpPr/>
          <p:nvPr/>
        </p:nvSpPr>
        <p:spPr>
          <a:xfrm>
            <a:off x="640080" y="1097280"/>
            <a:ext cx="900000" cy="45720"/>
          </a:xfrm>
          <a:prstGeom prst="rect">
            <a:avLst/>
          </a:prstGeom>
          <a:solidFill>
            <a:srgbClr val="E639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097280" y="1508760"/>
          <a:ext cx="9997135" cy="201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99283"/>
                <a:gridCol w="2499283"/>
                <a:gridCol w="2499283"/>
                <a:gridCol w="2499286"/>
              </a:tblGrid>
              <a:tr h="502920">
                <a:tc>
                  <a:txBody>
                    <a:bodyPr/>
                    <a:lstStyle/>
                    <a:p>
                      <a:pPr algn="ctr"/>
                      <a:r>
                        <a:rPr sz="1800" b="1" lang="en-US">
                          <a:solidFill>
                            <a:srgbClr val="FFFFFF"/>
                          </a:solidFill>
                          <a:latin typeface="Calibri"/>
                          <a:cs typeface="Segoe UI"/>
                        </a:rPr>
                        <a:t>No.</a:t>
                      </a:r>
                    </a:p>
                  </a:txBody>
                  <a:tcPr anchor="ctr">
                    <a:solidFill>
                      <a:srgbClr val="9B111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b="1" lang="en-US">
                          <a:solidFill>
                            <a:srgbClr val="FFFFFF"/>
                          </a:solidFill>
                          <a:latin typeface="Calibri"/>
                          <a:cs typeface="Segoe UI"/>
                        </a:rPr>
                        <a:t>Column 1</a:t>
                      </a:r>
                    </a:p>
                  </a:txBody>
                  <a:tcPr anchor="ctr">
                    <a:solidFill>
                      <a:srgbClr val="9B111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b="1" lang="en-US">
                          <a:solidFill>
                            <a:srgbClr val="FFFFFF"/>
                          </a:solidFill>
                          <a:latin typeface="Calibri"/>
                          <a:cs typeface="Segoe UI"/>
                        </a:rPr>
                        <a:t>Column 2</a:t>
                      </a:r>
                    </a:p>
                  </a:txBody>
                  <a:tcPr anchor="ctr">
                    <a:solidFill>
                      <a:srgbClr val="9B111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b="1" lang="en-US">
                          <a:solidFill>
                            <a:srgbClr val="FFFFFF"/>
                          </a:solidFill>
                          <a:latin typeface="Calibri"/>
                          <a:cs typeface="Segoe UI"/>
                        </a:rPr>
                        <a:t>Column 3</a:t>
                      </a:r>
                    </a:p>
                  </a:txBody>
                  <a:tcPr anchor="ctr">
                    <a:solidFill>
                      <a:srgbClr val="9B111E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algn="ctr"/>
                      <a:r>
                        <a:rPr sz="1600" b="0" lang="en-US">
                          <a:solidFill>
                            <a:srgbClr val="1E1B1B"/>
                          </a:solidFill>
                          <a:latin typeface="Calibri"/>
                          <a:cs typeface="Segoe UI"/>
                        </a:rPr>
                        <a:t>1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b="0" lang="en-US">
                          <a:solidFill>
                            <a:srgbClr val="1E1B1B"/>
                          </a:solidFill>
                          <a:latin typeface="Calibri"/>
                          <a:cs typeface="Segoe UI"/>
                        </a:rPr>
                        <a:t>……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b="0" lang="en-US">
                          <a:solidFill>
                            <a:srgbClr val="1E1B1B"/>
                          </a:solidFill>
                          <a:latin typeface="Calibri"/>
                          <a:cs typeface="Segoe UI"/>
                        </a:rPr>
                        <a:t>……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b="0" lang="en-US">
                          <a:solidFill>
                            <a:srgbClr val="1E1B1B"/>
                          </a:solidFill>
                          <a:latin typeface="Calibri"/>
                          <a:cs typeface="Segoe UI"/>
                        </a:rPr>
                        <a:t>……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algn="ctr"/>
                      <a:r>
                        <a:rPr sz="1600" b="0" lang="en-US">
                          <a:solidFill>
                            <a:srgbClr val="1E1B1B"/>
                          </a:solidFill>
                          <a:latin typeface="Calibri"/>
                          <a:cs typeface="Segoe UI"/>
                        </a:rPr>
                        <a:t>2</a:t>
                      </a:r>
                    </a:p>
                  </a:txBody>
                  <a:tcPr anchor="ctr">
                    <a:solidFill>
                      <a:srgbClr val="FBF0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b="0" lang="en-US">
                          <a:solidFill>
                            <a:srgbClr val="1E1B1B"/>
                          </a:solidFill>
                          <a:latin typeface="Calibri"/>
                          <a:cs typeface="Segoe UI"/>
                        </a:rPr>
                        <a:t>……</a:t>
                      </a:r>
                    </a:p>
                  </a:txBody>
                  <a:tcPr anchor="ctr">
                    <a:solidFill>
                      <a:srgbClr val="FBF0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b="0" lang="en-US">
                          <a:solidFill>
                            <a:srgbClr val="1E1B1B"/>
                          </a:solidFill>
                          <a:latin typeface="Calibri"/>
                          <a:cs typeface="Segoe UI"/>
                        </a:rPr>
                        <a:t>……</a:t>
                      </a:r>
                    </a:p>
                  </a:txBody>
                  <a:tcPr anchor="ctr">
                    <a:solidFill>
                      <a:srgbClr val="FBF0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b="0" lang="en-US">
                          <a:solidFill>
                            <a:srgbClr val="1E1B1B"/>
                          </a:solidFill>
                          <a:latin typeface="Calibri"/>
                          <a:cs typeface="Segoe UI"/>
                        </a:rPr>
                        <a:t>……</a:t>
                      </a:r>
                    </a:p>
                  </a:txBody>
                  <a:tcPr anchor="ctr">
                    <a:solidFill>
                      <a:srgbClr val="FBF0F1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algn="ctr"/>
                      <a:r>
                        <a:rPr sz="1600" b="0" lang="en-US">
                          <a:solidFill>
                            <a:srgbClr val="1E1B1B"/>
                          </a:solidFill>
                          <a:latin typeface="Calibri"/>
                          <a:cs typeface="Segoe UI"/>
                        </a:rPr>
                        <a:t>3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b="0" lang="en-US">
                          <a:solidFill>
                            <a:srgbClr val="1E1B1B"/>
                          </a:solidFill>
                          <a:latin typeface="Calibri"/>
                          <a:cs typeface="Segoe UI"/>
                        </a:rPr>
                        <a:t>……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b="0" lang="en-US">
                          <a:solidFill>
                            <a:srgbClr val="1E1B1B"/>
                          </a:solidFill>
                          <a:latin typeface="Calibri"/>
                          <a:cs typeface="Segoe UI"/>
                        </a:rPr>
                        <a:t>……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b="0" lang="en-US">
                          <a:solidFill>
                            <a:srgbClr val="1E1B1B"/>
                          </a:solidFill>
                          <a:latin typeface="Calibri"/>
                          <a:cs typeface="Segoe UI"/>
                        </a:rPr>
                        <a:t>……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1094415" y="6382512"/>
            <a:ext cx="822960" cy="347472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/>
            <a:r>
              <a:rPr sz="1200" b="0" lang="en-US">
                <a:solidFill>
                  <a:srgbClr val="DDDDDD"/>
                </a:solidFill>
                <a:latin typeface="Calibri"/>
                <a:cs typeface="Segoe UI"/>
              </a:rPr>
              <a:t>7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p14:dur="400">
        <p:fade/>
      </p:transition>
    </mc:Choice>
    <mc:Fallback>
      <p:transition spd="fast">
        <p:fade/>
      </p:transition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9B111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274320"/>
            <a:ext cx="10911535" cy="82296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l"/>
            <a:r>
              <a:rPr sz="3200" b="0" lang="en-US">
                <a:solidFill>
                  <a:srgbClr val="FFFFFF"/>
                </a:solidFill>
                <a:latin typeface="Century Gothic"/>
                <a:cs typeface="Segoe UI"/>
              </a:rPr>
              <a:t>Chart title</a:t>
            </a:r>
          </a:p>
        </p:txBody>
      </p:sp>
      <p:sp>
        <p:nvSpPr>
          <p:cNvPr id="3" name="Rectangle 2"/>
          <p:cNvSpPr/>
          <p:nvPr/>
        </p:nvSpPr>
        <p:spPr>
          <a:xfrm>
            <a:off x="640080" y="1097280"/>
            <a:ext cx="900000" cy="45720"/>
          </a:xfrm>
          <a:prstGeom prst="rect">
            <a:avLst/>
          </a:prstGeom>
          <a:solidFill>
            <a:srgbClr val="E639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914400" y="1417320"/>
          <a:ext cx="10362895" cy="43434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40080" y="5806440"/>
            <a:ext cx="10911535" cy="45720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ctr"/>
            <a:r>
              <a:rPr sz="1400" b="0" lang="en-US">
                <a:solidFill>
                  <a:srgbClr val="DDDDDD"/>
                </a:solidFill>
                <a:latin typeface="Calibri"/>
                <a:cs typeface="Segoe UI"/>
              </a:rPr>
              <a:t>Fig. 1: to change the numbers, right-click the chart → Edit Data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094415" y="6382512"/>
            <a:ext cx="822960" cy="347472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/>
            <a:r>
              <a:rPr sz="1200" b="0" lang="en-US">
                <a:solidFill>
                  <a:srgbClr val="DDDDDD"/>
                </a:solidFill>
                <a:latin typeface="Calibri"/>
                <a:cs typeface="Segoe UI"/>
              </a:rPr>
              <a:t>8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p14:dur="400">
        <p:fade/>
      </p:transition>
    </mc:Choice>
    <mc:Fallback>
      <p:transition spd="fast">
        <p:fade/>
      </p:transition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9B111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274320"/>
            <a:ext cx="10911535" cy="82296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l"/>
            <a:r>
              <a:rPr sz="3200" b="0" lang="en-US">
                <a:solidFill>
                  <a:srgbClr val="FFFFFF"/>
                </a:solidFill>
                <a:latin typeface="Century Gothic"/>
                <a:cs typeface="Segoe UI"/>
              </a:rPr>
              <a:t>Conclusions and Recommendations</a:t>
            </a:r>
          </a:p>
        </p:txBody>
      </p:sp>
      <p:sp>
        <p:nvSpPr>
          <p:cNvPr id="3" name="Rectangle 2"/>
          <p:cNvSpPr/>
          <p:nvPr/>
        </p:nvSpPr>
        <p:spPr>
          <a:xfrm>
            <a:off x="640080" y="1097280"/>
            <a:ext cx="900000" cy="45720"/>
          </a:xfrm>
          <a:prstGeom prst="rect">
            <a:avLst/>
          </a:prstGeom>
          <a:solidFill>
            <a:srgbClr val="E639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1417320"/>
            <a:ext cx="10911535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marL="320040" indent="-274320">
              <a:spcAft>
                <a:spcPts val="800"/>
              </a:spcAft>
              <a:buClr>
                <a:srgbClr val="E63946"/>
              </a:buClr>
              <a:buFont typeface="Segoe UI Symbol"/>
              <a:buChar char="►"/>
            </a:pPr>
            <a:r>
              <a:rPr sz="2200" b="0" lang="en-US">
                <a:solidFill>
                  <a:srgbClr val="FFFFFF"/>
                </a:solidFill>
                <a:latin typeface="Calibri"/>
                <a:cs typeface="Segoe UI"/>
              </a:rPr>
              <a:t>Conclusion 1: your most important finding</a:t>
            </a:r>
          </a:p>
          <a:p>
            <a:pPr algn="l" marL="320040" indent="-274320">
              <a:spcAft>
                <a:spcPts val="800"/>
              </a:spcAft>
              <a:buClr>
                <a:srgbClr val="E63946"/>
              </a:buClr>
              <a:buFont typeface="Segoe UI Symbol"/>
              <a:buChar char="►"/>
            </a:pPr>
            <a:r>
              <a:rPr sz="2200" b="0" lang="en-US">
                <a:solidFill>
                  <a:srgbClr val="FFFFFF"/>
                </a:solidFill>
                <a:latin typeface="Calibri"/>
                <a:cs typeface="Segoe UI"/>
              </a:rPr>
              <a:t>Conclusion 2</a:t>
            </a:r>
          </a:p>
          <a:p>
            <a:pPr algn="l" marL="320040" indent="-274320">
              <a:spcAft>
                <a:spcPts val="800"/>
              </a:spcAft>
              <a:buClr>
                <a:srgbClr val="E63946"/>
              </a:buClr>
              <a:buFont typeface="Segoe UI Symbol"/>
              <a:buChar char="►"/>
            </a:pPr>
            <a:r>
              <a:rPr sz="2200" b="0" lang="en-US">
                <a:solidFill>
                  <a:srgbClr val="FFFFFF"/>
                </a:solidFill>
                <a:latin typeface="Calibri"/>
                <a:cs typeface="Segoe UI"/>
              </a:rPr>
              <a:t>A practical recommendation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094415" y="6382512"/>
            <a:ext cx="822960" cy="347472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/>
            <a:r>
              <a:rPr sz="1200" b="0" lang="en-US">
                <a:solidFill>
                  <a:srgbClr val="DDDDDD"/>
                </a:solidFill>
                <a:latin typeface="Calibri"/>
                <a:cs typeface="Segoe UI"/>
              </a:rPr>
              <a:t>9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p14:dur="400">
        <p:fade/>
      </p:transition>
    </mc:Choice>
    <mc:Fallback>
      <p:transition spd="fast">
        <p:fade/>
      </p:transition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9B111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274320"/>
            <a:ext cx="10911535" cy="82296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l"/>
            <a:r>
              <a:rPr sz="3200" b="0" lang="en-US">
                <a:solidFill>
                  <a:srgbClr val="FFFFFF"/>
                </a:solidFill>
                <a:latin typeface="Century Gothic"/>
                <a:cs typeface="Segoe UI"/>
              </a:rPr>
              <a:t>References</a:t>
            </a:r>
          </a:p>
        </p:txBody>
      </p:sp>
      <p:sp>
        <p:nvSpPr>
          <p:cNvPr id="3" name="Rectangle 2"/>
          <p:cNvSpPr/>
          <p:nvPr/>
        </p:nvSpPr>
        <p:spPr>
          <a:xfrm>
            <a:off x="640080" y="1097280"/>
            <a:ext cx="900000" cy="45720"/>
          </a:xfrm>
          <a:prstGeom prst="rect">
            <a:avLst/>
          </a:prstGeom>
          <a:solidFill>
            <a:srgbClr val="E639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1417320"/>
            <a:ext cx="10911535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marL="320040" indent="-274320">
              <a:spcAft>
                <a:spcPts val="800"/>
              </a:spcAft>
              <a:buClr>
                <a:srgbClr val="E63946"/>
              </a:buClr>
              <a:buFont typeface="Segoe UI Symbol"/>
              <a:buChar char="►"/>
            </a:pPr>
            <a:r>
              <a:rPr sz="2200" b="0" lang="en-US">
                <a:solidFill>
                  <a:srgbClr val="FFFFFF"/>
                </a:solidFill>
                <a:latin typeface="Calibri"/>
                <a:cs typeface="Segoe UI"/>
              </a:rPr>
              <a:t>[1] A. Author, Title of the Book, 2nd ed. City: Publisher, Year.</a:t>
            </a:r>
          </a:p>
          <a:p>
            <a:pPr algn="l" marL="320040" indent="-274320">
              <a:spcAft>
                <a:spcPts val="800"/>
              </a:spcAft>
              <a:buClr>
                <a:srgbClr val="E63946"/>
              </a:buClr>
              <a:buFont typeface="Segoe UI Symbol"/>
              <a:buChar char="►"/>
            </a:pPr>
            <a:r>
              <a:rPr sz="2200" b="0" lang="en-US">
                <a:solidFill>
                  <a:srgbClr val="FFFFFF"/>
                </a:solidFill>
                <a:latin typeface="Calibri"/>
                <a:cs typeface="Segoe UI"/>
              </a:rPr>
              <a:t>[2] A. Author, “Article title,” Journal, vol. 1, pp. 1–10, 2024.</a:t>
            </a:r>
          </a:p>
          <a:p>
            <a:pPr algn="l" marL="320040" indent="-274320">
              <a:spcAft>
                <a:spcPts val="800"/>
              </a:spcAft>
              <a:buClr>
                <a:srgbClr val="E63946"/>
              </a:buClr>
              <a:buFont typeface="Segoe UI Symbol"/>
              <a:buChar char="►"/>
            </a:pPr>
            <a:r>
              <a:rPr sz="2200" b="0" lang="en-US">
                <a:solidFill>
                  <a:srgbClr val="FFFFFF"/>
                </a:solidFill>
                <a:latin typeface="Calibri"/>
                <a:cs typeface="Segoe UI"/>
              </a:rPr>
              <a:t>[3] Organisation, “Web page title,” Accessed: Month Day, Year.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094415" y="6382512"/>
            <a:ext cx="822960" cy="347472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/>
            <a:r>
              <a:rPr sz="1200" b="0" lang="en-US">
                <a:solidFill>
                  <a:srgbClr val="DDDDDD"/>
                </a:solidFill>
                <a:latin typeface="Calibri"/>
                <a:cs typeface="Segoe UI"/>
              </a:rPr>
              <a:t>10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p14:dur="400">
        <p:fade/>
      </p:transition>
    </mc:Choice>
    <mc:Fallback>
      <p:transition spd="fast">
        <p:fade/>
      </p:transition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9B111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2194560"/>
            <a:ext cx="10362895" cy="219456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ctr"/>
            <a:r>
              <a:rPr sz="4400" b="1" lang="en-US">
                <a:solidFill>
                  <a:srgbClr val="FFFFFF"/>
                </a:solidFill>
                <a:latin typeface="Century Gothic"/>
                <a:cs typeface="Segoe UI"/>
              </a:rPr>
              <a:t>Thank you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4343400"/>
            <a:ext cx="10362895" cy="64008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ctr"/>
            <a:r>
              <a:rPr sz="2400" b="0" lang="en-US">
                <a:solidFill>
                  <a:srgbClr val="EEEEEE"/>
                </a:solidFill>
                <a:latin typeface="Calibri"/>
                <a:cs typeface="Segoe UI"/>
              </a:rPr>
              <a:t>Questions?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6291072"/>
            <a:ext cx="10362895" cy="36576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ctr"/>
            <a:r>
              <a:rPr sz="1200" b="0" lang="en-US">
                <a:solidFill>
                  <a:srgbClr val="E6E6E6"/>
                </a:solidFill>
                <a:latin typeface="Calibri"/>
                <a:cs typeface="Segoe UI"/>
                <a:hlinkClick r:id="rId2">
                  <a:extLst>
                    <a:ext uri="{A12FA001-AC4F-418D-AE19-62706E023703}">
                      <ns0:hlinkClr xmlns:ns0="http://schemas.microsoft.com/office/drawing/2018/hyperlinkcolor" val="tx"/>
                    </a:ext>
                  </a:extLst>
                </a:hlinkClick>
              </a:rPr>
              <a:t>Free template by Tem — tem-services.com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p14:dur="400">
        <p:fade/>
      </p:transition>
    </mc:Choice>
    <mc:Fallback>
      <p:transition spd="fast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Your Seminar Title Goes Here in One or Two Lines</dc:title>
  <dc:subject/>
  <dc:creator>تم — tem-services.com</dc:creator>
  <cp:keywords/>
  <dc:description>Free template by Tem — https://tem-services.com/order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