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8B1E3F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251A1F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Group 1</c:v>
                </c:pt>
                <c:pt idx="1">
                  <c:v>Group 2</c:v>
                </c:pt>
                <c:pt idx="2">
                  <c:v>Group 3</c:v>
                </c:pt>
                <c:pt idx="3">
                  <c:v>Group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15</c:v>
                </c:pt>
                <c:pt idx="3">
                  <c:v>23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3C6E71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251A1F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Group 1</c:v>
                </c:pt>
                <c:pt idx="1">
                  <c:v>Group 2</c:v>
                </c:pt>
                <c:pt idx="2">
                  <c:v>Group 3</c:v>
                </c:pt>
                <c:pt idx="3">
                  <c:v>Group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14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gapWidth val="7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625158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EDD0DA"/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600">
          <a:solidFill>
            <a:srgbClr val="251A1F"/>
          </a:solidFill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Write the seminar title, your name and your supervisor. Replace the logos: right-click a logo → Change Picture.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Keep the outline to 4–6 items that match your slide titles.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Golden rule: one idea per slide, no more than 6 lines. Put the detailed explanation here in the notes, not on the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To add a row, click in the last cell and press Tab.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tem-services.co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931920" cy="2651760"/>
          </a:xfrm>
          <a:prstGeom prst="rect">
            <a:avLst/>
          </a:prstGeom>
          <a:solidFill>
            <a:srgbClr val="8B1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651760"/>
            <a:ext cx="3931920" cy="1554480"/>
          </a:xfrm>
          <a:prstGeom prst="rect">
            <a:avLst/>
          </a:prstGeom>
          <a:solidFill>
            <a:srgbClr val="3C6E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4206240"/>
            <a:ext cx="3931920" cy="2651760"/>
          </a:xfrm>
          <a:prstGeom prst="rect">
            <a:avLst/>
          </a:prstGeom>
          <a:solidFill>
            <a:srgbClr val="A238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274320" y="320040"/>
            <a:ext cx="3383280" cy="21031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0" lang="en-US">
                <a:solidFill>
                  <a:srgbClr val="FFFFFF"/>
                </a:solidFill>
                <a:latin typeface="Arial"/>
                <a:cs typeface="Arial"/>
              </a:rPr>
              <a:t>Ministry of Higher Education and Scientific Research</a:t>
            </a:r>
          </a:p>
          <a:p>
            <a:pPr algn="l"/>
            <a:r>
              <a:rPr sz="1200" b="0" lang="en-US">
                <a:solidFill>
                  <a:srgbClr val="FFFFFF"/>
                </a:solidFill>
                <a:latin typeface="Arial"/>
                <a:cs typeface="Arial"/>
              </a:rPr>
              <a:t>University Name</a:t>
            </a:r>
          </a:p>
          <a:p>
            <a:pPr algn="l"/>
            <a:r>
              <a:rPr sz="1200" b="0" lang="en-US">
                <a:solidFill>
                  <a:srgbClr val="FFFFFF"/>
                </a:solidFill>
                <a:latin typeface="Arial"/>
                <a:cs typeface="Arial"/>
              </a:rPr>
              <a:t>College Name</a:t>
            </a:r>
          </a:p>
          <a:p>
            <a:pPr algn="l"/>
            <a:r>
              <a:rPr sz="1200" b="0" lang="en-US">
                <a:solidFill>
                  <a:srgbClr val="FFFFFF"/>
                </a:solidFill>
                <a:latin typeface="Arial"/>
                <a:cs typeface="Arial"/>
              </a:rPr>
              <a:t>Department Name</a:t>
            </a:r>
          </a:p>
        </p:txBody>
      </p:sp>
      <p:pic>
        <p:nvPicPr>
          <p:cNvPr id="6" name="Picture 5" descr="univers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560" y="457200"/>
            <a:ext cx="731520" cy="731520"/>
          </a:xfrm>
          <a:prstGeom prst="rect">
            <a:avLst/>
          </a:prstGeom>
        </p:spPr>
      </p:pic>
      <p:pic>
        <p:nvPicPr>
          <p:cNvPr id="7" name="Picture 6" descr="colle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9240" y="457200"/>
            <a:ext cx="731520" cy="7315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480560" y="1737360"/>
            <a:ext cx="713232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800" b="0" lang="en-US">
                <a:solidFill>
                  <a:srgbClr val="A2385A"/>
                </a:solidFill>
                <a:latin typeface="Arial"/>
                <a:cs typeface="Arial"/>
              </a:rPr>
              <a:t>Seminar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80560" y="2194560"/>
            <a:ext cx="7132320" cy="23774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3000" b="1" lang="en-US">
                <a:solidFill>
                  <a:srgbClr val="8B1E3F"/>
                </a:solidFill>
                <a:latin typeface="Arial"/>
                <a:cs typeface="Arial"/>
              </a:rPr>
              <a:t>Your Seminar Title Goes Here in One or Two Lines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80560" y="4663440"/>
            <a:ext cx="7132320" cy="20116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600" b="0" lang="en-US">
                <a:solidFill>
                  <a:srgbClr val="251A1F"/>
                </a:solidFill>
                <a:latin typeface="Arial"/>
                <a:cs typeface="Arial"/>
              </a:rPr>
              <a:t>Student's Full Name</a:t>
            </a:r>
          </a:p>
          <a:p>
            <a:pPr algn="l"/>
            <a:r>
              <a:rPr sz="1600" b="0" lang="en-US">
                <a:solidFill>
                  <a:srgbClr val="251A1F"/>
                </a:solidFill>
                <a:latin typeface="Arial"/>
                <a:cs typeface="Arial"/>
              </a:rPr>
              <a:t>Supervised by: Supervisor's Name and Title</a:t>
            </a:r>
          </a:p>
          <a:p>
            <a:pPr algn="l"/>
            <a:r>
              <a:rPr sz="1600" b="0" lang="en-US">
                <a:solidFill>
                  <a:srgbClr val="251A1F"/>
                </a:solidFill>
                <a:latin typeface="Arial"/>
                <a:cs typeface="Arial"/>
              </a:rPr>
              <a:t>……/……/……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r"/>
      </p:transition>
    </mc:Choice>
    <mc:Fallback>
      <p:transition spd="fast">
        <p:wipe dir="r"/>
      </p:transition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8B1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640080" y="411480"/>
            <a:ext cx="594360" cy="594360"/>
          </a:xfrm>
          <a:prstGeom prst="ellipse">
            <a:avLst/>
          </a:prstGeom>
          <a:solidFill>
            <a:srgbClr val="3C6E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600" b="1" lang="en-US">
                <a:solidFill>
                  <a:srgbClr val="FFFFFF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1732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8B1E3F"/>
                </a:solidFill>
                <a:latin typeface="Arial"/>
                <a:cs typeface="Arial"/>
              </a:rPr>
              <a:t>Outline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3C6E71"/>
              </a:buClr>
              <a:buFont typeface="Segoe UI Symbol"/>
              <a:buChar char="■"/>
            </a:pPr>
            <a:r>
              <a:rPr sz="2000" b="0" lang="en-US">
                <a:solidFill>
                  <a:srgbClr val="251A1F"/>
                </a:solidFill>
                <a:latin typeface="Arial"/>
                <a:cs typeface="Arial"/>
              </a:rPr>
              <a:t>Introduction</a:t>
            </a:r>
          </a:p>
          <a:p>
            <a:pPr algn="l" marL="320040" indent="-274320">
              <a:spcAft>
                <a:spcPts val="800"/>
              </a:spcAft>
              <a:buClr>
                <a:srgbClr val="3C6E71"/>
              </a:buClr>
              <a:buFont typeface="Segoe UI Symbol"/>
              <a:buChar char="■"/>
            </a:pPr>
            <a:r>
              <a:rPr sz="2000" b="0" lang="en-US">
                <a:solidFill>
                  <a:srgbClr val="251A1F"/>
                </a:solidFill>
                <a:latin typeface="Arial"/>
                <a:cs typeface="Arial"/>
              </a:rPr>
              <a:t>Problem and Objectives</a:t>
            </a:r>
          </a:p>
          <a:p>
            <a:pPr algn="l" marL="320040" indent="-274320">
              <a:spcAft>
                <a:spcPts val="800"/>
              </a:spcAft>
              <a:buClr>
                <a:srgbClr val="3C6E71"/>
              </a:buClr>
              <a:buFont typeface="Segoe UI Symbol"/>
              <a:buChar char="■"/>
            </a:pPr>
            <a:r>
              <a:rPr sz="2000" b="0" lang="en-US">
                <a:solidFill>
                  <a:srgbClr val="251A1F"/>
                </a:solidFill>
                <a:latin typeface="Arial"/>
                <a:cs typeface="Arial"/>
              </a:rPr>
              <a:t>Background</a:t>
            </a:r>
          </a:p>
          <a:p>
            <a:pPr algn="l" marL="320040" indent="-274320">
              <a:spcAft>
                <a:spcPts val="800"/>
              </a:spcAft>
              <a:buClr>
                <a:srgbClr val="3C6E71"/>
              </a:buClr>
              <a:buFont typeface="Segoe UI Symbol"/>
              <a:buChar char="■"/>
            </a:pPr>
            <a:r>
              <a:rPr sz="2000" b="0" lang="en-US">
                <a:solidFill>
                  <a:srgbClr val="251A1F"/>
                </a:solidFill>
                <a:latin typeface="Arial"/>
                <a:cs typeface="Arial"/>
              </a:rPr>
              <a:t>Results</a:t>
            </a:r>
          </a:p>
          <a:p>
            <a:pPr algn="l" marL="320040" indent="-274320">
              <a:spcAft>
                <a:spcPts val="800"/>
              </a:spcAft>
              <a:buClr>
                <a:srgbClr val="3C6E71"/>
              </a:buClr>
              <a:buFont typeface="Segoe UI Symbol"/>
              <a:buChar char="■"/>
            </a:pPr>
            <a:r>
              <a:rPr sz="2000" b="0" lang="en-US">
                <a:solidFill>
                  <a:srgbClr val="251A1F"/>
                </a:solidFill>
                <a:latin typeface="Arial"/>
                <a:cs typeface="Arial"/>
              </a:rPr>
              <a:t>Conclusions and Recommendations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336793"/>
            <a:ext cx="11277295" cy="9525"/>
          </a:xfrm>
          <a:prstGeom prst="rect">
            <a:avLst/>
          </a:prstGeom>
          <a:solidFill>
            <a:srgbClr val="EDD0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0" lang="en-US">
                <a:solidFill>
                  <a:srgbClr val="625158"/>
                </a:solidFill>
                <a:latin typeface="Arial"/>
                <a:cs typeface="Arial"/>
              </a:rPr>
              <a:t>Student's Full Name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94415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625158"/>
                </a:solidFill>
                <a:latin typeface="Arial"/>
                <a:cs typeface="Arial"/>
              </a:rPr>
              <a:t>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r"/>
      </p:transition>
    </mc:Choice>
    <mc:Fallback>
      <p:transition spd="fast">
        <p:wipe dir="r"/>
      </p:transition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8B1E3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645920"/>
            <a:ext cx="2743200" cy="3200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15000" b="1" lang="en-US">
                <a:solidFill>
                  <a:srgbClr val="3C6E71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0" y="2194560"/>
            <a:ext cx="7589520" cy="22860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4000" b="1" lang="en-US">
                <a:solidFill>
                  <a:srgbClr val="FFFFFF"/>
                </a:solidFill>
                <a:latin typeface="Arial"/>
                <a:cs typeface="Arial"/>
              </a:rPr>
              <a:t>Introduction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r"/>
      </p:transition>
    </mc:Choice>
    <mc:Fallback>
      <p:transition spd="fast">
        <p:wipe dir="r"/>
      </p:transition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8B1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640080" y="411480"/>
            <a:ext cx="594360" cy="594360"/>
          </a:xfrm>
          <a:prstGeom prst="ellipse">
            <a:avLst/>
          </a:prstGeom>
          <a:solidFill>
            <a:srgbClr val="3C6E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600" b="1" lang="en-US">
                <a:solidFill>
                  <a:srgbClr val="FFFFFF"/>
                </a:solidFill>
                <a:latin typeface="Arial"/>
                <a:cs typeface="Arial"/>
              </a:rP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1732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8B1E3F"/>
                </a:solidFill>
                <a:latin typeface="Arial"/>
                <a:cs typeface="Arial"/>
              </a:rPr>
              <a:t>Introduction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3C6E71"/>
              </a:buClr>
              <a:buFont typeface="Segoe UI Symbol"/>
              <a:buChar char="■"/>
            </a:pPr>
            <a:r>
              <a:rPr sz="2200" b="0" lang="en-US">
                <a:solidFill>
                  <a:srgbClr val="251A1F"/>
                </a:solidFill>
                <a:latin typeface="Arial"/>
                <a:cs typeface="Arial"/>
              </a:rPr>
              <a:t>Define the topic in one clear sentence</a:t>
            </a:r>
          </a:p>
          <a:p>
            <a:pPr algn="l" marL="320040" indent="-274320">
              <a:spcAft>
                <a:spcPts val="800"/>
              </a:spcAft>
              <a:buClr>
                <a:srgbClr val="3C6E71"/>
              </a:buClr>
              <a:buFont typeface="Segoe UI Symbol"/>
              <a:buChar char="■"/>
            </a:pPr>
            <a:r>
              <a:rPr sz="2200" b="0" lang="en-US">
                <a:solidFill>
                  <a:srgbClr val="251A1F"/>
                </a:solidFill>
                <a:latin typeface="Arial"/>
                <a:cs typeface="Arial"/>
              </a:rPr>
              <a:t>Why does it matter? One striking number or fact</a:t>
            </a:r>
          </a:p>
          <a:p>
            <a:pPr algn="l" marL="640080" indent="-274320" lvl="1">
              <a:spcAft>
                <a:spcPts val="800"/>
              </a:spcAft>
              <a:buClr>
                <a:srgbClr val="625158"/>
              </a:buClr>
              <a:buFont typeface="Segoe UI Symbol"/>
              <a:buChar char="–"/>
            </a:pPr>
            <a:r>
              <a:rPr sz="1900" b="0" lang="en-US">
                <a:solidFill>
                  <a:srgbClr val="625158"/>
                </a:solidFill>
                <a:latin typeface="Arial"/>
                <a:cs typeface="Arial"/>
              </a:rPr>
              <a:t>A real-world example or application</a:t>
            </a:r>
          </a:p>
          <a:p>
            <a:pPr algn="l" marL="320040" indent="-274320">
              <a:spcAft>
                <a:spcPts val="800"/>
              </a:spcAft>
              <a:buClr>
                <a:srgbClr val="3C6E71"/>
              </a:buClr>
              <a:buFont typeface="Segoe UI Symbol"/>
              <a:buChar char="■"/>
            </a:pPr>
            <a:r>
              <a:rPr sz="2200" b="0" lang="en-US">
                <a:solidFill>
                  <a:srgbClr val="251A1F"/>
                </a:solidFill>
                <a:latin typeface="Arial"/>
                <a:cs typeface="Arial"/>
              </a:rPr>
              <a:t>What this talk will cover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336793"/>
            <a:ext cx="11277295" cy="9525"/>
          </a:xfrm>
          <a:prstGeom prst="rect">
            <a:avLst/>
          </a:prstGeom>
          <a:solidFill>
            <a:srgbClr val="EDD0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0" lang="en-US">
                <a:solidFill>
                  <a:srgbClr val="625158"/>
                </a:solidFill>
                <a:latin typeface="Arial"/>
                <a:cs typeface="Arial"/>
              </a:rPr>
              <a:t>Student's Full Name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94415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625158"/>
                </a:solidFill>
                <a:latin typeface="Arial"/>
                <a:cs typeface="Arial"/>
              </a:rPr>
              <a:t>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r"/>
      </p:transition>
    </mc:Choice>
    <mc:Fallback>
      <p:transition spd="fast">
        <p:wipe dir="r"/>
      </p:transition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8B1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640080" y="411480"/>
            <a:ext cx="594360" cy="594360"/>
          </a:xfrm>
          <a:prstGeom prst="ellipse">
            <a:avLst/>
          </a:prstGeom>
          <a:solidFill>
            <a:srgbClr val="3C6E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600" b="1" lang="en-US">
                <a:solidFill>
                  <a:srgbClr val="FFFFFF"/>
                </a:solidFill>
                <a:latin typeface="Arial"/>
                <a:cs typeface="Arial"/>
              </a:rPr>
              <a:t>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1732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8B1E3F"/>
                </a:solidFill>
                <a:latin typeface="Arial"/>
                <a:cs typeface="Arial"/>
              </a:rPr>
              <a:t>Slide title: picture with text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417320"/>
            <a:ext cx="5272887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3C6E71"/>
              </a:buClr>
              <a:buFont typeface="Segoe UI Symbol"/>
              <a:buChar char="■"/>
            </a:pPr>
            <a:r>
              <a:rPr sz="2000" b="0" lang="en-US">
                <a:solidFill>
                  <a:srgbClr val="251A1F"/>
                </a:solidFill>
                <a:latin typeface="Arial"/>
                <a:cs typeface="Arial"/>
              </a:rPr>
              <a:t>Explain the picture in three short points</a:t>
            </a:r>
          </a:p>
          <a:p>
            <a:pPr algn="l" marL="320040" indent="-274320">
              <a:spcAft>
                <a:spcPts val="800"/>
              </a:spcAft>
              <a:buClr>
                <a:srgbClr val="3C6E71"/>
              </a:buClr>
              <a:buFont typeface="Segoe UI Symbol"/>
              <a:buChar char="■"/>
            </a:pPr>
            <a:r>
              <a:rPr sz="2000" b="0" lang="en-US">
                <a:solidFill>
                  <a:srgbClr val="251A1F"/>
                </a:solidFill>
                <a:latin typeface="Arial"/>
                <a:cs typeface="Arial"/>
              </a:rPr>
              <a:t>Replace the picture: right-click → Change Picture</a:t>
            </a:r>
          </a:p>
          <a:p>
            <a:pPr algn="l" marL="320040" indent="-274320">
              <a:spcAft>
                <a:spcPts val="800"/>
              </a:spcAft>
              <a:buClr>
                <a:srgbClr val="3C6E71"/>
              </a:buClr>
              <a:buFont typeface="Segoe UI Symbol"/>
              <a:buChar char="■"/>
            </a:pPr>
            <a:r>
              <a:rPr sz="2000" b="0" lang="en-US">
                <a:solidFill>
                  <a:srgbClr val="251A1F"/>
                </a:solidFill>
                <a:latin typeface="Arial"/>
                <a:cs typeface="Arial"/>
              </a:rPr>
              <a:t>Cite the source if the picture is not yours</a:t>
            </a:r>
          </a:p>
        </p:txBody>
      </p:sp>
      <p:pic>
        <p:nvPicPr>
          <p:cNvPr id="7" name="Picture 6" descr="figure-w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8727" y="2037131"/>
            <a:ext cx="5272887" cy="351525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6336793"/>
            <a:ext cx="11277295" cy="9525"/>
          </a:xfrm>
          <a:prstGeom prst="rect">
            <a:avLst/>
          </a:prstGeom>
          <a:solidFill>
            <a:srgbClr val="EDD0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0" lang="en-US">
                <a:solidFill>
                  <a:srgbClr val="625158"/>
                </a:solidFill>
                <a:latin typeface="Arial"/>
                <a:cs typeface="Arial"/>
              </a:rPr>
              <a:t>Student's Full Name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94415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625158"/>
                </a:solidFill>
                <a:latin typeface="Arial"/>
                <a:cs typeface="Arial"/>
              </a:rPr>
              <a:t>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r"/>
      </p:transition>
    </mc:Choice>
    <mc:Fallback>
      <p:transition spd="fast">
        <p:wipe dir="r"/>
      </p:transition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8B1E3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645920"/>
            <a:ext cx="2743200" cy="3200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15000" b="1" lang="en-US">
                <a:solidFill>
                  <a:srgbClr val="3C6E71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0" y="2194560"/>
            <a:ext cx="7589520" cy="22860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4000" b="1" lang="en-US">
                <a:solidFill>
                  <a:srgbClr val="FFFFFF"/>
                </a:solidFill>
                <a:latin typeface="Arial"/>
                <a:cs typeface="Arial"/>
              </a:rPr>
              <a:t>Results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r"/>
      </p:transition>
    </mc:Choice>
    <mc:Fallback>
      <p:transition spd="fast">
        <p:wipe dir="r"/>
      </p:transition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8B1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640080" y="411480"/>
            <a:ext cx="594360" cy="594360"/>
          </a:xfrm>
          <a:prstGeom prst="ellipse">
            <a:avLst/>
          </a:prstGeom>
          <a:solidFill>
            <a:srgbClr val="3C6E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600" b="1" lang="en-US">
                <a:solidFill>
                  <a:srgbClr val="FFFFFF"/>
                </a:solidFill>
                <a:latin typeface="Arial"/>
                <a:cs typeface="Arial"/>
              </a:rPr>
              <a:t>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1732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8B1E3F"/>
                </a:solidFill>
                <a:latin typeface="Arial"/>
                <a:cs typeface="Arial"/>
              </a:rPr>
              <a:t>Table title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097280" y="1508760"/>
          <a:ext cx="9997135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9283"/>
                <a:gridCol w="2499283"/>
                <a:gridCol w="2499283"/>
                <a:gridCol w="2499286"/>
              </a:tblGrid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No.</a:t>
                      </a:r>
                    </a:p>
                  </a:txBody>
                  <a:tcPr anchor="ctr">
                    <a:solidFill>
                      <a:srgbClr val="8B1E3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Column 1</a:t>
                      </a:r>
                    </a:p>
                  </a:txBody>
                  <a:tcPr anchor="ctr">
                    <a:solidFill>
                      <a:srgbClr val="8B1E3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Column 2</a:t>
                      </a:r>
                    </a:p>
                  </a:txBody>
                  <a:tcPr anchor="ctr">
                    <a:solidFill>
                      <a:srgbClr val="8B1E3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Column 3</a:t>
                      </a:r>
                    </a:p>
                  </a:txBody>
                  <a:tcPr anchor="ctr">
                    <a:solidFill>
                      <a:srgbClr val="8B1E3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251A1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251A1F"/>
                          </a:solidFill>
                          <a:latin typeface="Arial"/>
                          <a:cs typeface="Arial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251A1F"/>
                          </a:solidFill>
                          <a:latin typeface="Arial"/>
                          <a:cs typeface="Arial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251A1F"/>
                          </a:solidFill>
                          <a:latin typeface="Arial"/>
                          <a:cs typeface="Arial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251A1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anchor="ctr">
                    <a:solidFill>
                      <a:srgbClr val="FAF0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251A1F"/>
                          </a:solidFill>
                          <a:latin typeface="Arial"/>
                          <a:cs typeface="Arial"/>
                        </a:rPr>
                        <a:t>……</a:t>
                      </a:r>
                    </a:p>
                  </a:txBody>
                  <a:tcPr anchor="ctr">
                    <a:solidFill>
                      <a:srgbClr val="FAF0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251A1F"/>
                          </a:solidFill>
                          <a:latin typeface="Arial"/>
                          <a:cs typeface="Arial"/>
                        </a:rPr>
                        <a:t>……</a:t>
                      </a:r>
                    </a:p>
                  </a:txBody>
                  <a:tcPr anchor="ctr">
                    <a:solidFill>
                      <a:srgbClr val="FAF0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251A1F"/>
                          </a:solidFill>
                          <a:latin typeface="Arial"/>
                          <a:cs typeface="Arial"/>
                        </a:rPr>
                        <a:t>……</a:t>
                      </a:r>
                    </a:p>
                  </a:txBody>
                  <a:tcPr anchor="ctr">
                    <a:solidFill>
                      <a:srgbClr val="FAF0F3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251A1F"/>
                          </a:solidFill>
                          <a:latin typeface="Arial"/>
                          <a:cs typeface="Arial"/>
                        </a:rP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251A1F"/>
                          </a:solidFill>
                          <a:latin typeface="Arial"/>
                          <a:cs typeface="Arial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251A1F"/>
                          </a:solidFill>
                          <a:latin typeface="Arial"/>
                          <a:cs typeface="Arial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251A1F"/>
                          </a:solidFill>
                          <a:latin typeface="Arial"/>
                          <a:cs typeface="Arial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457200" y="6336793"/>
            <a:ext cx="11277295" cy="9525"/>
          </a:xfrm>
          <a:prstGeom prst="rect">
            <a:avLst/>
          </a:prstGeom>
          <a:solidFill>
            <a:srgbClr val="EDD0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0" lang="en-US">
                <a:solidFill>
                  <a:srgbClr val="625158"/>
                </a:solidFill>
                <a:latin typeface="Arial"/>
                <a:cs typeface="Arial"/>
              </a:rPr>
              <a:t>Student's Full Name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94415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625158"/>
                </a:solidFill>
                <a:latin typeface="Arial"/>
                <a:cs typeface="Arial"/>
              </a:rPr>
              <a:t>7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r"/>
      </p:transition>
    </mc:Choice>
    <mc:Fallback>
      <p:transition spd="fast">
        <p:wipe dir="r"/>
      </p:transition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8B1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640080" y="411480"/>
            <a:ext cx="594360" cy="594360"/>
          </a:xfrm>
          <a:prstGeom prst="ellipse">
            <a:avLst/>
          </a:prstGeom>
          <a:solidFill>
            <a:srgbClr val="3C6E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600" b="1" lang="en-US">
                <a:solidFill>
                  <a:srgbClr val="FFFFFF"/>
                </a:solidFill>
                <a:latin typeface="Arial"/>
                <a:cs typeface="Arial"/>
              </a:rPr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1732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8B1E3F"/>
                </a:solidFill>
                <a:latin typeface="Arial"/>
                <a:cs typeface="Arial"/>
              </a:rPr>
              <a:t>Chart title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914400" y="1417320"/>
          <a:ext cx="10362895" cy="43434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40080" y="5806440"/>
            <a:ext cx="1091153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400" b="0" lang="en-US">
                <a:solidFill>
                  <a:srgbClr val="625158"/>
                </a:solidFill>
                <a:latin typeface="Arial"/>
                <a:cs typeface="Arial"/>
              </a:rPr>
              <a:t>Fig. 1: to change the numbers, right-click the chart → Edit Data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6336793"/>
            <a:ext cx="11277295" cy="9525"/>
          </a:xfrm>
          <a:prstGeom prst="rect">
            <a:avLst/>
          </a:prstGeom>
          <a:solidFill>
            <a:srgbClr val="EDD0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0" lang="en-US">
                <a:solidFill>
                  <a:srgbClr val="625158"/>
                </a:solidFill>
                <a:latin typeface="Arial"/>
                <a:cs typeface="Arial"/>
              </a:rPr>
              <a:t>Student's Full Name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94415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625158"/>
                </a:solidFill>
                <a:latin typeface="Arial"/>
                <a:cs typeface="Arial"/>
              </a:rPr>
              <a:t>8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r"/>
      </p:transition>
    </mc:Choice>
    <mc:Fallback>
      <p:transition spd="fast">
        <p:wipe dir="r"/>
      </p:transition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8B1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640080" y="411480"/>
            <a:ext cx="594360" cy="594360"/>
          </a:xfrm>
          <a:prstGeom prst="ellipse">
            <a:avLst/>
          </a:prstGeom>
          <a:solidFill>
            <a:srgbClr val="3C6E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600" b="1" lang="en-US">
                <a:solidFill>
                  <a:srgbClr val="FFFFFF"/>
                </a:solidFill>
                <a:latin typeface="Arial"/>
                <a:cs typeface="Arial"/>
              </a:rPr>
              <a:t>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1732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8B1E3F"/>
                </a:solidFill>
                <a:latin typeface="Arial"/>
                <a:cs typeface="Arial"/>
              </a:rPr>
              <a:t>Conclusions and Recommendations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3C6E71"/>
              </a:buClr>
              <a:buFont typeface="Segoe UI Symbol"/>
              <a:buChar char="■"/>
            </a:pPr>
            <a:r>
              <a:rPr sz="2200" b="0" lang="en-US">
                <a:solidFill>
                  <a:srgbClr val="251A1F"/>
                </a:solidFill>
                <a:latin typeface="Arial"/>
                <a:cs typeface="Arial"/>
              </a:rPr>
              <a:t>Conclusion 1: your most important finding</a:t>
            </a:r>
          </a:p>
          <a:p>
            <a:pPr algn="l" marL="320040" indent="-274320">
              <a:spcAft>
                <a:spcPts val="800"/>
              </a:spcAft>
              <a:buClr>
                <a:srgbClr val="3C6E71"/>
              </a:buClr>
              <a:buFont typeface="Segoe UI Symbol"/>
              <a:buChar char="■"/>
            </a:pPr>
            <a:r>
              <a:rPr sz="2200" b="0" lang="en-US">
                <a:solidFill>
                  <a:srgbClr val="251A1F"/>
                </a:solidFill>
                <a:latin typeface="Arial"/>
                <a:cs typeface="Arial"/>
              </a:rPr>
              <a:t>Conclusion 2</a:t>
            </a:r>
          </a:p>
          <a:p>
            <a:pPr algn="l" marL="320040" indent="-274320">
              <a:spcAft>
                <a:spcPts val="800"/>
              </a:spcAft>
              <a:buClr>
                <a:srgbClr val="3C6E71"/>
              </a:buClr>
              <a:buFont typeface="Segoe UI Symbol"/>
              <a:buChar char="■"/>
            </a:pPr>
            <a:r>
              <a:rPr sz="2200" b="0" lang="en-US">
                <a:solidFill>
                  <a:srgbClr val="251A1F"/>
                </a:solidFill>
                <a:latin typeface="Arial"/>
                <a:cs typeface="Arial"/>
              </a:rPr>
              <a:t>A practical recommendation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336793"/>
            <a:ext cx="11277295" cy="9525"/>
          </a:xfrm>
          <a:prstGeom prst="rect">
            <a:avLst/>
          </a:prstGeom>
          <a:solidFill>
            <a:srgbClr val="EDD0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0" lang="en-US">
                <a:solidFill>
                  <a:srgbClr val="625158"/>
                </a:solidFill>
                <a:latin typeface="Arial"/>
                <a:cs typeface="Arial"/>
              </a:rPr>
              <a:t>Student's Full Name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94415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625158"/>
                </a:solidFill>
                <a:latin typeface="Arial"/>
                <a:cs typeface="Arial"/>
              </a:rPr>
              <a:t>9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r"/>
      </p:transition>
    </mc:Choice>
    <mc:Fallback>
      <p:transition spd="fast">
        <p:wipe dir="r"/>
      </p:transition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8B1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640080" y="411480"/>
            <a:ext cx="594360" cy="594360"/>
          </a:xfrm>
          <a:prstGeom prst="ellipse">
            <a:avLst/>
          </a:prstGeom>
          <a:solidFill>
            <a:srgbClr val="3C6E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600" b="1" lang="en-US">
                <a:solidFill>
                  <a:srgbClr val="FFFFFF"/>
                </a:solidFill>
                <a:latin typeface="Arial"/>
                <a:cs typeface="Arial"/>
              </a:rPr>
              <a:t>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1732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8B1E3F"/>
                </a:solidFill>
                <a:latin typeface="Arial"/>
                <a:cs typeface="Arial"/>
              </a:rPr>
              <a:t>References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3C6E71"/>
              </a:buClr>
              <a:buFont typeface="Segoe UI Symbol"/>
              <a:buChar char="■"/>
            </a:pPr>
            <a:r>
              <a:rPr sz="2200" b="0" lang="en-US">
                <a:solidFill>
                  <a:srgbClr val="251A1F"/>
                </a:solidFill>
                <a:latin typeface="Arial"/>
                <a:cs typeface="Arial"/>
              </a:rPr>
              <a:t>[1] A. Author, Title of the Book, 2nd ed. City: Publisher, Year.</a:t>
            </a:r>
          </a:p>
          <a:p>
            <a:pPr algn="l" marL="320040" indent="-274320">
              <a:spcAft>
                <a:spcPts val="800"/>
              </a:spcAft>
              <a:buClr>
                <a:srgbClr val="3C6E71"/>
              </a:buClr>
              <a:buFont typeface="Segoe UI Symbol"/>
              <a:buChar char="■"/>
            </a:pPr>
            <a:r>
              <a:rPr sz="2200" b="0" lang="en-US">
                <a:solidFill>
                  <a:srgbClr val="251A1F"/>
                </a:solidFill>
                <a:latin typeface="Arial"/>
                <a:cs typeface="Arial"/>
              </a:rPr>
              <a:t>[2] A. Author, “Article title,” Journal, vol. 1, pp. 1–10, 2024.</a:t>
            </a:r>
          </a:p>
          <a:p>
            <a:pPr algn="l" marL="320040" indent="-274320">
              <a:spcAft>
                <a:spcPts val="800"/>
              </a:spcAft>
              <a:buClr>
                <a:srgbClr val="3C6E71"/>
              </a:buClr>
              <a:buFont typeface="Segoe UI Symbol"/>
              <a:buChar char="■"/>
            </a:pPr>
            <a:r>
              <a:rPr sz="2200" b="0" lang="en-US">
                <a:solidFill>
                  <a:srgbClr val="251A1F"/>
                </a:solidFill>
                <a:latin typeface="Arial"/>
                <a:cs typeface="Arial"/>
              </a:rPr>
              <a:t>[3] Organisation, “Web page title,” Accessed: Month Day, Year.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336793"/>
            <a:ext cx="11277295" cy="9525"/>
          </a:xfrm>
          <a:prstGeom prst="rect">
            <a:avLst/>
          </a:prstGeom>
          <a:solidFill>
            <a:srgbClr val="EDD0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0" lang="en-US">
                <a:solidFill>
                  <a:srgbClr val="625158"/>
                </a:solidFill>
                <a:latin typeface="Arial"/>
                <a:cs typeface="Arial"/>
              </a:rPr>
              <a:t>Student's Full Name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94415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625158"/>
                </a:solidFill>
                <a:latin typeface="Arial"/>
                <a:cs typeface="Arial"/>
              </a:rPr>
              <a:t>10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r"/>
      </p:transition>
    </mc:Choice>
    <mc:Fallback>
      <p:transition spd="fast">
        <p:wipe dir="r"/>
      </p:transition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8B1E3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194560"/>
            <a:ext cx="10362895" cy="21945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4400" b="1" lang="en-US">
                <a:solidFill>
                  <a:srgbClr val="FFFFFF"/>
                </a:solidFill>
                <a:latin typeface="Arial"/>
                <a:cs typeface="Arial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43400"/>
            <a:ext cx="10362895" cy="6400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2400" b="0" lang="en-US">
                <a:solidFill>
                  <a:srgbClr val="EEEEEE"/>
                </a:solidFill>
                <a:latin typeface="Arial"/>
                <a:cs typeface="Arial"/>
              </a:rPr>
              <a:t>Questions?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6291072"/>
            <a:ext cx="10362895" cy="3657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200" b="0" lang="en-US">
                <a:solidFill>
                  <a:srgbClr val="E6E6E6"/>
                </a:solidFill>
                <a:latin typeface="Arial"/>
                <a:cs typeface="Arial"/>
                <a:hlinkClick r:id="rId2">
                  <a:extLst>
                    <a:ext uri="{A12FA001-AC4F-418D-AE19-62706E023703}">
                      <ns0:hlinkClr xmlns:ns0="http://schemas.microsoft.com/office/drawing/2018/hyperlinkcolor" val="tx"/>
                    </a:ext>
                  </a:extLst>
                </a:hlinkClick>
              </a:rPr>
              <a:t>Free template by Tem — tem-services.com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r"/>
      </p:transition>
    </mc:Choice>
    <mc:Fallback>
      <p:transition spd="fast">
        <p:wipe dir="r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Seminar Title Goes Here in One or Two Lines</dc:title>
  <dc:subject/>
  <dc:creator>تم — tem-services.com</dc:creator>
  <cp:keywords/>
  <dc:description>Free template by Tem — https://tem-services.com/order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