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283593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A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0894B8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A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45A78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D0D5F0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A1C2B"/>
          </a:solidFill>
          <a:latin typeface="Segoe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1535" y="457200"/>
            <a:ext cx="640080" cy="640080"/>
          </a:xfrm>
          <a:prstGeom prst="rect">
            <a:avLst/>
          </a:prstGeom>
        </p:spPr>
      </p:pic>
      <p:pic>
        <p:nvPicPr>
          <p:cNvPr id="3" name="Picture 2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4295" y="457200"/>
            <a:ext cx="640080" cy="640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255" y="365760"/>
            <a:ext cx="5760720" cy="1280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ar-IQ">
                <a:solidFill>
                  <a:srgbClr val="545A78"/>
                </a:solidFill>
                <a:latin typeface="Segoe UI"/>
                <a:cs typeface="Segoe UI"/>
              </a:rPr>
              <a:t>وزارة التعليم العالي والبحث العلمي</a:t>
            </a:r>
          </a:p>
          <a:p>
            <a:pPr rtl="1" algn="l"/>
            <a:r>
              <a:rPr sz="1200" b="0" lang="ar-IQ">
                <a:solidFill>
                  <a:srgbClr val="545A78"/>
                </a:solidFill>
                <a:latin typeface="Segoe UI"/>
                <a:cs typeface="Segoe UI"/>
              </a:rPr>
              <a:t>اسم الجامعة</a:t>
            </a:r>
          </a:p>
          <a:p>
            <a:pPr rtl="1" algn="l"/>
            <a:r>
              <a:rPr sz="1200" b="0" lang="ar-IQ">
                <a:solidFill>
                  <a:srgbClr val="545A78"/>
                </a:solidFill>
                <a:latin typeface="Segoe UI"/>
                <a:cs typeface="Segoe UI"/>
              </a:rPr>
              <a:t>اسم الكلية</a:t>
            </a:r>
          </a:p>
          <a:p>
            <a:pPr rtl="1" algn="l"/>
            <a:r>
              <a:rPr sz="1200" b="0" lang="ar-IQ">
                <a:solidFill>
                  <a:srgbClr val="545A78"/>
                </a:solidFill>
                <a:latin typeface="Segoe UI"/>
                <a:cs typeface="Segoe UI"/>
              </a:rPr>
              <a:t>اسم القسم العلمي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3215" y="1737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800" b="0" lang="ar-IQ">
                <a:solidFill>
                  <a:srgbClr val="3949AB"/>
                </a:solidFill>
                <a:latin typeface="Segoe UI"/>
                <a:cs typeface="Segoe UI"/>
              </a:rPr>
              <a:t>سمنار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8895" y="2194560"/>
            <a:ext cx="10332720" cy="2651760"/>
          </a:xfrm>
          <a:prstGeom prst="rect">
            <a:avLst/>
          </a:prstGeom>
          <a:noFill/>
        </p:spPr>
        <p:txBody>
          <a:bodyPr wrap="square" anchor="b" lIns="36576" rIns="36576" tIns="36576" bIns="36576">
            <a:spAutoFit/>
          </a:bodyPr>
          <a:lstStyle/>
          <a:p>
            <a:pPr rtl="1" algn="r"/>
            <a:r>
              <a:rPr sz="4400" b="1" lang="ar-IQ">
                <a:solidFill>
                  <a:srgbClr val="1A1C2B"/>
                </a:solidFill>
                <a:latin typeface="Segoe UI"/>
                <a:cs typeface="Segoe UI"/>
              </a:rPr>
              <a:t>عنوان السمنار يُكتب هنا في سطر أو سطرين</a:t>
            </a:r>
          </a:p>
        </p:txBody>
      </p:sp>
      <p:sp>
        <p:nvSpPr>
          <p:cNvPr id="7" name="Rectangle 6"/>
          <p:cNvSpPr/>
          <p:nvPr/>
        </p:nvSpPr>
        <p:spPr>
          <a:xfrm>
            <a:off x="8808415" y="4983480"/>
            <a:ext cx="2743200" cy="64008"/>
          </a:xfrm>
          <a:prstGeom prst="rect">
            <a:avLst/>
          </a:prstGeom>
          <a:solidFill>
            <a:srgbClr val="0894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93215" y="5120640"/>
            <a:ext cx="10058400" cy="1645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600" b="0" lang="ar-IQ">
                <a:solidFill>
                  <a:srgbClr val="1A1C2B"/>
                </a:solidFill>
                <a:latin typeface="Segoe UI"/>
                <a:cs typeface="Segoe UI"/>
              </a:rPr>
              <a:t>اسم الطالب الثلاثي</a:t>
            </a:r>
          </a:p>
          <a:p>
            <a:pPr rtl="1" algn="r"/>
            <a:r>
              <a:rPr sz="1600" b="0" lang="ar-IQ">
                <a:solidFill>
                  <a:srgbClr val="1A1C2B"/>
                </a:solidFill>
                <a:latin typeface="Segoe UI"/>
                <a:cs typeface="Segoe UI"/>
              </a:rPr>
              <a:t>إشراف: اسم المشرف مع اللقب العلمي</a:t>
            </a:r>
          </a:p>
          <a:p>
            <a:pPr rtl="1" algn="r"/>
            <a:r>
              <a:rPr sz="1600" b="0" lang="en-US">
                <a:solidFill>
                  <a:srgbClr val="1A1C2B"/>
                </a:solidFill>
                <a:latin typeface="Segoe UI"/>
                <a:cs typeface="Segoe UI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633023" y="301752"/>
            <a:ext cx="2918592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24463" y="301752"/>
            <a:ext cx="2644272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Segoe UI"/>
                <a:cs typeface="Segoe UI"/>
              </a:rPr>
              <a:t>محتويات العرض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000" b="0" lang="ar-IQ">
                <a:solidFill>
                  <a:srgbClr val="1A1C2B"/>
                </a:solidFill>
                <a:latin typeface="Segoe UI"/>
                <a:cs typeface="Segoe UI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000" b="0" lang="ar-IQ">
                <a:solidFill>
                  <a:srgbClr val="1A1C2B"/>
                </a:solidFill>
                <a:latin typeface="Segoe UI"/>
                <a:cs typeface="Segoe UI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000" b="0" lang="ar-IQ">
                <a:solidFill>
                  <a:srgbClr val="1A1C2B"/>
                </a:solidFill>
                <a:latin typeface="Segoe UI"/>
                <a:cs typeface="Segoe UI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000" b="0" lang="ar-IQ">
                <a:solidFill>
                  <a:srgbClr val="1A1C2B"/>
                </a:solidFill>
                <a:latin typeface="Segoe UI"/>
                <a:cs typeface="Segoe UI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000" b="0" lang="ar-IQ">
                <a:solidFill>
                  <a:srgbClr val="1A1C2B"/>
                </a:solidFill>
                <a:latin typeface="Segoe UI"/>
                <a:cs typeface="Segoe UI"/>
              </a:rPr>
              <a:t>الاستنتاجات والتوصيات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2000" b="1" lang="en-US">
                <a:solidFill>
                  <a:srgbClr val="EEF0FB"/>
                </a:solidFill>
                <a:latin typeface="Segoe UI"/>
                <a:cs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000" b="1" lang="ar-IQ">
                <a:solidFill>
                  <a:srgbClr val="283593"/>
                </a:solidFill>
                <a:latin typeface="Segoe UI"/>
                <a:cs typeface="Segoe UI"/>
              </a:rPr>
              <a:t>المقدمة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10084227" y="301752"/>
            <a:ext cx="1467388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75667" y="301752"/>
            <a:ext cx="1193068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Segoe UI"/>
                <a:cs typeface="Segoe UI"/>
              </a:rPr>
              <a:t>المقدمة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200" b="0" lang="ar-IQ">
                <a:solidFill>
                  <a:srgbClr val="1A1C2B"/>
                </a:solidFill>
                <a:latin typeface="Segoe UI"/>
                <a:cs typeface="Segoe UI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200" b="0" lang="ar-IQ">
                <a:solidFill>
                  <a:srgbClr val="1A1C2B"/>
                </a:solidFill>
                <a:latin typeface="Segoe UI"/>
                <a:cs typeface="Segoe UI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545A78"/>
              </a:buClr>
              <a:buFont typeface="Segoe UI Symbol"/>
              <a:buChar char="–"/>
            </a:pPr>
            <a:r>
              <a:rPr sz="1900" b="0" lang="ar-IQ">
                <a:solidFill>
                  <a:srgbClr val="545A78"/>
                </a:solidFill>
                <a:latin typeface="Segoe UI"/>
                <a:cs typeface="Segoe UI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200" b="0" lang="ar-IQ">
                <a:solidFill>
                  <a:srgbClr val="1A1C2B"/>
                </a:solidFill>
                <a:latin typeface="Segoe UI"/>
                <a:cs typeface="Segoe UI"/>
              </a:rPr>
              <a:t>ما الذي سيتناوله العرض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541029" y="301752"/>
            <a:ext cx="5010586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32469" y="301752"/>
            <a:ext cx="4736266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Segoe UI"/>
                <a:cs typeface="Segoe UI"/>
              </a:rPr>
              <a:t>عنوان الشريحة: صورة مع نص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78728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000" b="0" lang="ar-IQ">
                <a:solidFill>
                  <a:srgbClr val="1A1C2B"/>
                </a:solidFill>
                <a:latin typeface="Segoe UI"/>
                <a:cs typeface="Segoe UI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000" b="0" lang="ar-IQ">
                <a:solidFill>
                  <a:srgbClr val="1A1C2B"/>
                </a:solidFill>
                <a:latin typeface="Segoe UI"/>
                <a:cs typeface="Segoe UI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000" b="0" lang="ar-IQ">
                <a:solidFill>
                  <a:srgbClr val="1A1C2B"/>
                </a:solidFill>
                <a:latin typeface="Segoe UI"/>
                <a:cs typeface="Segoe UI"/>
              </a:rPr>
              <a:t>اذكر مصدر الصورة إن لم تكن من عملك</a:t>
            </a:r>
          </a:p>
        </p:txBody>
      </p:sp>
      <p:pic>
        <p:nvPicPr>
          <p:cNvPr id="23" name="Picture 22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37131"/>
            <a:ext cx="5272887" cy="351525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2000" b="1" lang="en-US">
                <a:solidFill>
                  <a:srgbClr val="EEF0FB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000" b="1" lang="ar-IQ">
                <a:solidFill>
                  <a:srgbClr val="283593"/>
                </a:solidFill>
                <a:latin typeface="Segoe UI"/>
                <a:cs typeface="Segoe UI"/>
              </a:rPr>
              <a:t>النتائج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187119" y="301752"/>
            <a:ext cx="2364496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78559" y="301752"/>
            <a:ext cx="2090176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Segoe UI"/>
                <a:cs typeface="Segoe UI"/>
              </a:rPr>
              <a:t>عنوان الجدول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ت</a:t>
                      </a:r>
                    </a:p>
                  </a:txBody>
                  <a:tcPr anchor="ctr">
                    <a:solidFill>
                      <a:srgbClr val="28359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28359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283593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283593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EEF0FB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0FB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0FB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EF0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A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754763" y="301752"/>
            <a:ext cx="3796852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46203" y="301752"/>
            <a:ext cx="3522532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Segoe UI"/>
                <a:cs typeface="Segoe UI"/>
              </a:rPr>
              <a:t>عنوان المخطط البياني</a:t>
            </a:r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545A78"/>
                </a:solidFill>
                <a:latin typeface="Segoe UI"/>
                <a:cs typeface="Segoe UI"/>
              </a:rPr>
              <a:t>الشكل </a:t>
            </a:r>
            <a:r>
              <a:rPr sz="1400" b="0" lang="en-US">
                <a:solidFill>
                  <a:srgbClr val="545A78"/>
                </a:solidFill>
                <a:latin typeface="Segoe UI"/>
                <a:cs typeface="Segoe UI"/>
              </a:rPr>
              <a:t>‪(1)‬</a:t>
            </a:r>
            <a:r>
              <a:rPr sz="1400" b="0" lang="ar-IQ">
                <a:solidFill>
                  <a:srgbClr val="545A78"/>
                </a:solidFill>
                <a:latin typeface="Segoe UI"/>
                <a:cs typeface="Segoe UI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185589" y="301752"/>
            <a:ext cx="4366026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277029" y="301752"/>
            <a:ext cx="4091706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Segoe UI"/>
                <a:cs typeface="Segoe UI"/>
              </a:rPr>
              <a:t>الاستنتاجات والتوصيات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200" b="0" lang="ar-IQ">
                <a:solidFill>
                  <a:srgbClr val="1A1C2B"/>
                </a:solidFill>
                <a:latin typeface="Segoe UI"/>
                <a:cs typeface="Segoe UI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200" b="0" lang="ar-IQ">
                <a:solidFill>
                  <a:srgbClr val="1A1C2B"/>
                </a:solidFill>
                <a:latin typeface="Segoe UI"/>
                <a:cs typeface="Segoe UI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200" b="0" lang="ar-IQ">
                <a:solidFill>
                  <a:srgbClr val="1A1C2B"/>
                </a:solidFill>
                <a:latin typeface="Segoe UI"/>
                <a:cs typeface="Segoe UI"/>
              </a:rPr>
              <a:t>توصية عملية قابلة للتنفيذ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828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743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584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972800" y="0"/>
            <a:ext cx="6350" cy="685800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0" y="914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18288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27432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36576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45720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0" y="5486400"/>
            <a:ext cx="12191695" cy="6350"/>
          </a:xfrm>
          <a:prstGeom prst="rect">
            <a:avLst/>
          </a:prstGeom>
          <a:solidFill>
            <a:srgbClr val="D0D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933453" y="301752"/>
            <a:ext cx="1618162" cy="731520"/>
          </a:xfrm>
          <a:prstGeom prst="roundRect">
            <a:avLst>
              <a:gd name="adj" fmla="val 13888"/>
            </a:avLst>
          </a:prstGeom>
          <a:solidFill>
            <a:srgbClr val="2835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024893" y="301752"/>
            <a:ext cx="1343842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Segoe UI"/>
                <a:cs typeface="Segoe UI"/>
              </a:rPr>
              <a:t>المصادر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200" b="0" lang="ar-IQ">
                <a:solidFill>
                  <a:srgbClr val="1A1C2B"/>
                </a:solidFill>
                <a:latin typeface="Segoe UI"/>
                <a:cs typeface="Segoe UI"/>
              </a:rPr>
              <a:t>[1] اسم المؤلف، عنوان الكتاب، ط</a:t>
            </a: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2</a:t>
            </a:r>
            <a:r>
              <a:rPr sz="2200" b="0" lang="ar-IQ">
                <a:solidFill>
                  <a:srgbClr val="1A1C2B"/>
                </a:solidFill>
                <a:latin typeface="Segoe UI"/>
                <a:cs typeface="Segoe UI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200" b="0" lang="en-US">
                <a:solidFill>
                  <a:srgbClr val="1A1C2B"/>
                </a:solidFill>
                <a:latin typeface="Segoe UI"/>
                <a:cs typeface="Segoe UI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0894B8"/>
              </a:buClr>
              <a:buFont typeface="Segoe UI Symbol"/>
              <a:buChar char="◄"/>
            </a:pPr>
            <a:r>
              <a:rPr sz="2200" b="0" lang="ar-IQ">
                <a:solidFill>
                  <a:srgbClr val="1A1C2B"/>
                </a:solidFill>
                <a:latin typeface="Segoe UI"/>
                <a:cs typeface="Segoe UI"/>
              </a:rPr>
              <a:t>[3] اسم الموقع، «عنوان الصفحة»، تاريخ الاطلاع.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45A78"/>
                </a:solidFill>
                <a:latin typeface="Segoe UI"/>
                <a:cs typeface="Segoe UI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359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Segoe UI"/>
                <a:cs typeface="Segoe UI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Segoe UI"/>
                <a:cs typeface="Segoe UI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Segoe UI"/>
                <a:cs typeface="Segoe UI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Segoe U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l"/>
      </p:transition>
    </mc:Choice>
    <mc:Fallback>
      <p:transition spd="fast">
        <p:wipe dir="l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