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السلسلة الأولى</c:v>
                </c:pt>
              </c:strCache>
            </c:strRef>
          </c:tx>
          <c:spPr>
            <a:solidFill>
              <a:srgbClr val="FFC857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FFFFFF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السلسلة الثانية</c:v>
                </c:pt>
              </c:strCache>
            </c:strRef>
          </c:tx>
          <c:spPr>
            <a:solidFill>
              <a:srgbClr val="FFFFFF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FFFFFF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الفئة 1</c:v>
                </c:pt>
                <c:pt idx="1">
                  <c:v>الفئة 2</c:v>
                </c:pt>
                <c:pt idx="2">
                  <c:v>الفئة 3</c:v>
                </c:pt>
                <c:pt idx="3">
                  <c:v>الفئة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axMin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574D63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5B2C83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FFFFFF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اكتب عنوان السمنار واسمك واسم المشرف. غيّر الشعارات: زر الفأرة الأيمن على الشعار ← تغيير الصورة.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اجعل المحتويات 4–6 بنود فقط، وطابقها مع عناوين الشرائح.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قاعدة ذهبية: فكرة واحدة لكل شريحة، ولا تتجاوز 6 أسطر. اكتب الشرح المفصّل هنا في الملاحظات لا على الشريحة.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لإضافة صف: انقر في آخر خلية واضغط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90007" y="411480"/>
            <a:ext cx="2011680" cy="2011680"/>
          </a:xfrm>
          <a:prstGeom prst="ellipse">
            <a:avLst/>
          </a:prstGeom>
          <a:noFill/>
          <a:ln w="38100">
            <a:solidFill>
              <a:srgbClr val="3C1A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487" y="822960"/>
            <a:ext cx="1188720" cy="1188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28255" y="457200"/>
            <a:ext cx="4206240" cy="15544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r"/>
            <a:r>
              <a:rPr sz="1200" b="0" lang="ar-IQ">
                <a:solidFill>
                  <a:srgbClr val="574D63"/>
                </a:solidFill>
                <a:latin typeface="Arial"/>
                <a:cs typeface="Segoe UI"/>
              </a:rPr>
              <a:t>وزارة التعليم العالي والبحث العلمي</a:t>
            </a:r>
          </a:p>
          <a:p>
            <a:pPr rtl="1" algn="r"/>
            <a:r>
              <a:rPr sz="1200" b="0" lang="ar-IQ">
                <a:solidFill>
                  <a:srgbClr val="574D63"/>
                </a:solidFill>
                <a:latin typeface="Arial"/>
                <a:cs typeface="Segoe UI"/>
              </a:rPr>
              <a:t>اسم الجامعة</a:t>
            </a:r>
          </a:p>
          <a:p>
            <a:pPr rtl="1" algn="r"/>
            <a:r>
              <a:rPr sz="1200" b="0" lang="ar-IQ">
                <a:solidFill>
                  <a:srgbClr val="574D63"/>
                </a:solidFill>
                <a:latin typeface="Arial"/>
                <a:cs typeface="Segoe UI"/>
              </a:rPr>
              <a:t>اسم الكلية</a:t>
            </a:r>
          </a:p>
          <a:p>
            <a:pPr rtl="1" algn="r"/>
            <a:r>
              <a:rPr sz="1200" b="0" lang="ar-IQ">
                <a:solidFill>
                  <a:srgbClr val="574D63"/>
                </a:solidFill>
                <a:latin typeface="Arial"/>
                <a:cs typeface="Segoe UI"/>
              </a:rPr>
              <a:t>اسم القسم العلمي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651760"/>
            <a:ext cx="10362895" cy="18288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3800" b="1" lang="ar-IQ">
                <a:solidFill>
                  <a:srgbClr val="3C1A5B"/>
                </a:solidFill>
                <a:latin typeface="Arial"/>
                <a:cs typeface="Segoe UI"/>
              </a:rPr>
              <a:t>عنوان السمنار يُكتب هنا في سطر أو سطرين</a:t>
            </a:r>
          </a:p>
        </p:txBody>
      </p:sp>
      <p:sp>
        <p:nvSpPr>
          <p:cNvPr id="6" name="Rectangle 5"/>
          <p:cNvSpPr/>
          <p:nvPr/>
        </p:nvSpPr>
        <p:spPr>
          <a:xfrm>
            <a:off x="5364327" y="4572000"/>
            <a:ext cx="1463040" cy="54864"/>
          </a:xfrm>
          <a:prstGeom prst="rect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4709160"/>
            <a:ext cx="10362895" cy="19202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600" b="0" lang="ar-IQ">
                <a:solidFill>
                  <a:srgbClr val="1E1726"/>
                </a:solidFill>
                <a:latin typeface="Arial"/>
                <a:cs typeface="Segoe UI"/>
              </a:rPr>
              <a:t>اسم الطالب الثلاثي</a:t>
            </a:r>
          </a:p>
          <a:p>
            <a:pPr rtl="1" algn="ctr"/>
            <a:r>
              <a:rPr sz="1600" b="0" lang="ar-IQ">
                <a:solidFill>
                  <a:srgbClr val="1E1726"/>
                </a:solidFill>
                <a:latin typeface="Arial"/>
                <a:cs typeface="Segoe UI"/>
              </a:rPr>
              <a:t>إشراف: اسم المشرف مع اللقب العلمي</a:t>
            </a:r>
          </a:p>
          <a:p>
            <a:pPr rtl="1" algn="ctr"/>
            <a:r>
              <a:rPr sz="1600" b="0" lang="en-US">
                <a:solidFill>
                  <a:srgbClr val="1E1726"/>
                </a:solidFill>
                <a:latin typeface="Arial"/>
                <a:cs typeface="Segoe UI"/>
              </a:rPr>
              <a:t>……/……/……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C1A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488115" y="457200"/>
            <a:ext cx="63500" cy="548640"/>
          </a:xfrm>
          <a:prstGeom prst="rect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FFFFFF"/>
                </a:solidFill>
                <a:latin typeface="Arial"/>
                <a:cs typeface="Segoe UI"/>
              </a:rPr>
              <a:t>محتويات العرض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000" b="0" lang="ar-IQ">
                <a:solidFill>
                  <a:srgbClr val="FFFFFF"/>
                </a:solidFill>
                <a:latin typeface="Arial"/>
                <a:cs typeface="Segoe UI"/>
              </a:rPr>
              <a:t>المقدمة</a:t>
            </a:r>
          </a:p>
          <a:p>
            <a:pPr rtl="1" algn="r" marR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000" b="0" lang="ar-IQ">
                <a:solidFill>
                  <a:srgbClr val="FFFFFF"/>
                </a:solidFill>
                <a:latin typeface="Arial"/>
                <a:cs typeface="Segoe UI"/>
              </a:rPr>
              <a:t>مشكلة الدراسة وأهدافها</a:t>
            </a:r>
          </a:p>
          <a:p>
            <a:pPr rtl="1" algn="r" marR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000" b="0" lang="ar-IQ">
                <a:solidFill>
                  <a:srgbClr val="FFFFFF"/>
                </a:solidFill>
                <a:latin typeface="Arial"/>
                <a:cs typeface="Segoe UI"/>
              </a:rPr>
              <a:t>الإطار النظري</a:t>
            </a:r>
          </a:p>
          <a:p>
            <a:pPr rtl="1" algn="r" marR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000" b="0" lang="ar-IQ">
                <a:solidFill>
                  <a:srgbClr val="FFFFFF"/>
                </a:solidFill>
                <a:latin typeface="Arial"/>
                <a:cs typeface="Segoe UI"/>
              </a:rPr>
              <a:t>النتائج</a:t>
            </a:r>
          </a:p>
          <a:p>
            <a:pPr rtl="1" algn="r" marR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000" b="0" lang="ar-IQ">
                <a:solidFill>
                  <a:srgbClr val="FFFFFF"/>
                </a:solidFill>
                <a:latin typeface="Arial"/>
                <a:cs typeface="Segoe UI"/>
              </a:rPr>
              <a:t>الاستنتاجات والتوصيات</a:t>
            </a:r>
          </a:p>
        </p:txBody>
      </p:sp>
      <p:sp>
        <p:nvSpPr>
          <p:cNvPr id="5" name="Oval 4"/>
          <p:cNvSpPr/>
          <p:nvPr/>
        </p:nvSpPr>
        <p:spPr>
          <a:xfrm>
            <a:off x="11624767" y="6510528"/>
            <a:ext cx="109728" cy="109728"/>
          </a:xfrm>
          <a:prstGeom prst="ellipse">
            <a:avLst/>
          </a:prstGeom>
          <a:solidFill>
            <a:srgbClr val="DDD0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423599" y="6510528"/>
            <a:ext cx="109728" cy="109728"/>
          </a:xfrm>
          <a:prstGeom prst="ellipse">
            <a:avLst/>
          </a:prstGeom>
          <a:solidFill>
            <a:srgbClr val="DDD0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DDDDDD"/>
                </a:solidFill>
                <a:latin typeface="Arial"/>
                <a:cs typeface="Segoe UI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365760"/>
            <a:ext cx="12191695" cy="59436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32000" b="1" lang="en-US">
                <a:solidFill>
                  <a:srgbClr val="F5F0FA"/>
                </a:solidFill>
                <a:latin typeface="Arial"/>
                <a:cs typeface="Segoe UI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377440"/>
            <a:ext cx="10362895" cy="20116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000" b="1" lang="ar-IQ">
                <a:solidFill>
                  <a:srgbClr val="3C1A5B"/>
                </a:solidFill>
                <a:latin typeface="Arial"/>
                <a:cs typeface="Segoe UI"/>
              </a:rPr>
              <a:t>المقدمة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C1A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488115" y="457200"/>
            <a:ext cx="63500" cy="548640"/>
          </a:xfrm>
          <a:prstGeom prst="rect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FFFFFF"/>
                </a:solidFill>
                <a:latin typeface="Arial"/>
                <a:cs typeface="Segoe UI"/>
              </a:rPr>
              <a:t>المقدمة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200" b="0" lang="ar-IQ">
                <a:solidFill>
                  <a:srgbClr val="FFFFFF"/>
                </a:solidFill>
                <a:latin typeface="Arial"/>
                <a:cs typeface="Segoe UI"/>
              </a:rPr>
              <a:t>عرّف الموضوع بجملة واحدة واضحة</a:t>
            </a:r>
          </a:p>
          <a:p>
            <a:pPr rtl="1" algn="r" marR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200" b="0" lang="ar-IQ">
                <a:solidFill>
                  <a:srgbClr val="FFFFFF"/>
                </a:solidFill>
                <a:latin typeface="Arial"/>
                <a:cs typeface="Segoe UI"/>
              </a:rPr>
              <a:t>لماذا الموضوع مهم؟ رقم أو حقيقة تشدّ الانتباه</a:t>
            </a:r>
          </a:p>
          <a:p>
            <a:pPr rtl="1" algn="r" marR="640080" indent="-274320" lvl="1">
              <a:spcAft>
                <a:spcPts val="800"/>
              </a:spcAft>
              <a:buClr>
                <a:srgbClr val="574D63"/>
              </a:buClr>
              <a:buFont typeface="Segoe UI Symbol"/>
              <a:buChar char="–"/>
            </a:pPr>
            <a:r>
              <a:rPr sz="1900" b="0" lang="ar-IQ">
                <a:solidFill>
                  <a:srgbClr val="DDDDDD"/>
                </a:solidFill>
                <a:latin typeface="Arial"/>
                <a:cs typeface="Segoe UI"/>
              </a:rPr>
              <a:t>مثال أو تطبيق من الواقع</a:t>
            </a:r>
          </a:p>
          <a:p>
            <a:pPr rtl="1" algn="r" marR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200" b="0" lang="ar-IQ">
                <a:solidFill>
                  <a:srgbClr val="FFFFFF"/>
                </a:solidFill>
                <a:latin typeface="Arial"/>
                <a:cs typeface="Segoe UI"/>
              </a:rPr>
              <a:t>ما الذي سيتناوله العرض</a:t>
            </a:r>
          </a:p>
        </p:txBody>
      </p:sp>
      <p:sp>
        <p:nvSpPr>
          <p:cNvPr id="5" name="Oval 4"/>
          <p:cNvSpPr/>
          <p:nvPr/>
        </p:nvSpPr>
        <p:spPr>
          <a:xfrm>
            <a:off x="11624767" y="6510528"/>
            <a:ext cx="109728" cy="109728"/>
          </a:xfrm>
          <a:prstGeom prst="ellipse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423599" y="6510528"/>
            <a:ext cx="109728" cy="109728"/>
          </a:xfrm>
          <a:prstGeom prst="ellipse">
            <a:avLst/>
          </a:prstGeom>
          <a:solidFill>
            <a:srgbClr val="DDD0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DDDDDD"/>
                </a:solidFill>
                <a:latin typeface="Arial"/>
                <a:cs typeface="Segoe UI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C1A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488115" y="457200"/>
            <a:ext cx="63500" cy="548640"/>
          </a:xfrm>
          <a:prstGeom prst="rect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FFFFFF"/>
                </a:solidFill>
                <a:latin typeface="Arial"/>
                <a:cs typeface="Segoe UI"/>
              </a:rPr>
              <a:t>عنوان الشريحة: صورة مع نص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78728" y="141732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000" b="0" lang="ar-IQ">
                <a:solidFill>
                  <a:srgbClr val="FFFFFF"/>
                </a:solidFill>
                <a:latin typeface="Arial"/>
                <a:cs typeface="Segoe UI"/>
              </a:rPr>
              <a:t>اشرح الصورة بثلاث نقاط قصيرة</a:t>
            </a:r>
          </a:p>
          <a:p>
            <a:pPr rtl="1" algn="r" marR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000" b="0" lang="ar-IQ">
                <a:solidFill>
                  <a:srgbClr val="FFFFFF"/>
                </a:solidFill>
                <a:latin typeface="Arial"/>
                <a:cs typeface="Segoe UI"/>
              </a:rPr>
              <a:t>استبدل الصورة: زر الفأرة الأيمن ← تغيير الصورة</a:t>
            </a:r>
          </a:p>
          <a:p>
            <a:pPr rtl="1" algn="r" marR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000" b="0" lang="ar-IQ">
                <a:solidFill>
                  <a:srgbClr val="FFFFFF"/>
                </a:solidFill>
                <a:latin typeface="Arial"/>
                <a:cs typeface="Segoe UI"/>
              </a:rPr>
              <a:t>اذكر مصدر الصورة إن لم تكن من عملك</a:t>
            </a:r>
          </a:p>
        </p:txBody>
      </p:sp>
      <p:pic>
        <p:nvPicPr>
          <p:cNvPr id="5" name="Picture 4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1" y="2037131"/>
            <a:ext cx="5272887" cy="3515258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1624767" y="6510528"/>
            <a:ext cx="109728" cy="109728"/>
          </a:xfrm>
          <a:prstGeom prst="ellipse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423599" y="6510528"/>
            <a:ext cx="109728" cy="109728"/>
          </a:xfrm>
          <a:prstGeom prst="ellipse">
            <a:avLst/>
          </a:prstGeom>
          <a:solidFill>
            <a:srgbClr val="DDD0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DDDDDD"/>
                </a:solidFill>
                <a:latin typeface="Arial"/>
                <a:cs typeface="Segoe UI"/>
              </a:rPr>
              <a:t>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365760"/>
            <a:ext cx="12191695" cy="59436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32000" b="1" lang="en-US">
                <a:solidFill>
                  <a:srgbClr val="F5F0FA"/>
                </a:solidFill>
                <a:latin typeface="Arial"/>
                <a:cs typeface="Segoe UI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377440"/>
            <a:ext cx="10362895" cy="20116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000" b="1" lang="ar-IQ">
                <a:solidFill>
                  <a:srgbClr val="3C1A5B"/>
                </a:solidFill>
                <a:latin typeface="Arial"/>
                <a:cs typeface="Segoe UI"/>
              </a:rPr>
              <a:t>النتائج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C1A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488115" y="457200"/>
            <a:ext cx="63500" cy="548640"/>
          </a:xfrm>
          <a:prstGeom prst="rect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FFFFFF"/>
                </a:solidFill>
                <a:latin typeface="Arial"/>
                <a:cs typeface="Segoe UI"/>
              </a:rPr>
              <a:t>عنوان الجدول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97280" y="1508760"/>
          <a:ext cx="9997135" cy="2011680"/>
        </p:xfrm>
        <a:graphic>
          <a:graphicData uri="http://schemas.openxmlformats.org/drawingml/2006/table">
            <a:tbl>
              <a:tblPr firstRow="1" bandRow="1" rtl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Arial"/>
                          <a:cs typeface="Segoe UI"/>
                        </a:rPr>
                        <a:t>ت</a:t>
                      </a:r>
                    </a:p>
                  </a:txBody>
                  <a:tcPr anchor="ctr">
                    <a:solidFill>
                      <a:srgbClr val="3C1A5B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Arial"/>
                          <a:cs typeface="Segoe UI"/>
                        </a:rPr>
                        <a:t>العمود الأول</a:t>
                      </a:r>
                    </a:p>
                  </a:txBody>
                  <a:tcPr anchor="ctr">
                    <a:solidFill>
                      <a:srgbClr val="3C1A5B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Arial"/>
                          <a:cs typeface="Segoe UI"/>
                        </a:rPr>
                        <a:t>العمود الثاني</a:t>
                      </a:r>
                    </a:p>
                  </a:txBody>
                  <a:tcPr anchor="ctr">
                    <a:solidFill>
                      <a:srgbClr val="3C1A5B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800" b="1" lang="ar-IQ">
                          <a:solidFill>
                            <a:srgbClr val="FFFFFF"/>
                          </a:solidFill>
                          <a:latin typeface="Arial"/>
                          <a:cs typeface="Segoe UI"/>
                        </a:rPr>
                        <a:t>العمود الثالث</a:t>
                      </a:r>
                    </a:p>
                  </a:txBody>
                  <a:tcPr anchor="ctr">
                    <a:solidFill>
                      <a:srgbClr val="3C1A5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2</a:t>
                      </a:r>
                    </a:p>
                  </a:txBody>
                  <a:tcPr anchor="ctr">
                    <a:solidFill>
                      <a:srgbClr val="F5F0FA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5F0FA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5F0FA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5F0F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rtl="1"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11624767" y="6510528"/>
            <a:ext cx="109728" cy="109728"/>
          </a:xfrm>
          <a:prstGeom prst="ellipse">
            <a:avLst/>
          </a:prstGeom>
          <a:solidFill>
            <a:srgbClr val="DDD0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423599" y="6510528"/>
            <a:ext cx="109728" cy="109728"/>
          </a:xfrm>
          <a:prstGeom prst="ellipse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DDDDDD"/>
                </a:solidFill>
                <a:latin typeface="Arial"/>
                <a:cs typeface="Segoe UI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C1A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488115" y="457200"/>
            <a:ext cx="63500" cy="548640"/>
          </a:xfrm>
          <a:prstGeom prst="rect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FFFFFF"/>
                </a:solidFill>
                <a:latin typeface="Arial"/>
                <a:cs typeface="Segoe UI"/>
              </a:rPr>
              <a:t>عنوان المخطط البياني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914400" y="141732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580644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400" b="0" lang="ar-IQ">
                <a:solidFill>
                  <a:srgbClr val="DDDDDD"/>
                </a:solidFill>
                <a:latin typeface="Arial"/>
                <a:cs typeface="Segoe UI"/>
              </a:rPr>
              <a:t>الشكل </a:t>
            </a:r>
            <a:r>
              <a:rPr sz="1400" b="0" lang="en-US">
                <a:solidFill>
                  <a:srgbClr val="DDDDDD"/>
                </a:solidFill>
                <a:latin typeface="Arial"/>
                <a:cs typeface="Segoe UI"/>
              </a:rPr>
              <a:t>‪(1)‬</a:t>
            </a:r>
            <a:r>
              <a:rPr sz="1400" b="0" lang="ar-IQ">
                <a:solidFill>
                  <a:srgbClr val="DDDDDD"/>
                </a:solidFill>
                <a:latin typeface="Arial"/>
                <a:cs typeface="Segoe UI"/>
              </a:rPr>
              <a:t>: لتعديل الأرقام انقر على المخطط بزر الفأرة الأيمن ← تحرير البيانات</a:t>
            </a:r>
          </a:p>
        </p:txBody>
      </p:sp>
      <p:sp>
        <p:nvSpPr>
          <p:cNvPr id="6" name="Oval 5"/>
          <p:cNvSpPr/>
          <p:nvPr/>
        </p:nvSpPr>
        <p:spPr>
          <a:xfrm>
            <a:off x="11624767" y="6510528"/>
            <a:ext cx="109728" cy="109728"/>
          </a:xfrm>
          <a:prstGeom prst="ellipse">
            <a:avLst/>
          </a:prstGeom>
          <a:solidFill>
            <a:srgbClr val="DDD0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423599" y="6510528"/>
            <a:ext cx="109728" cy="109728"/>
          </a:xfrm>
          <a:prstGeom prst="ellipse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DDDDDD"/>
                </a:solidFill>
                <a:latin typeface="Arial"/>
                <a:cs typeface="Segoe UI"/>
              </a:rPr>
              <a:t>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C1A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488115" y="457200"/>
            <a:ext cx="63500" cy="548640"/>
          </a:xfrm>
          <a:prstGeom prst="rect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FFFFFF"/>
                </a:solidFill>
                <a:latin typeface="Arial"/>
                <a:cs typeface="Segoe UI"/>
              </a:rPr>
              <a:t>الاستنتاجات والتوصيات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200" b="0" lang="ar-IQ">
                <a:solidFill>
                  <a:srgbClr val="FFFFFF"/>
                </a:solidFill>
                <a:latin typeface="Arial"/>
                <a:cs typeface="Segoe UI"/>
              </a:rPr>
              <a:t>الاستنتاج الأول: أهم نتيجة توصّلت إليها</a:t>
            </a:r>
          </a:p>
          <a:p>
            <a:pPr rtl="1" algn="r" marR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200" b="0" lang="ar-IQ">
                <a:solidFill>
                  <a:srgbClr val="FFFFFF"/>
                </a:solidFill>
                <a:latin typeface="Arial"/>
                <a:cs typeface="Segoe UI"/>
              </a:rPr>
              <a:t>الاستنتاج الثاني</a:t>
            </a:r>
          </a:p>
          <a:p>
            <a:pPr rtl="1" algn="r" marR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200" b="0" lang="ar-IQ">
                <a:solidFill>
                  <a:srgbClr val="FFFFFF"/>
                </a:solidFill>
                <a:latin typeface="Arial"/>
                <a:cs typeface="Segoe UI"/>
              </a:rPr>
              <a:t>توصية عملية قابلة للتنفيذ</a:t>
            </a:r>
          </a:p>
        </p:txBody>
      </p:sp>
      <p:sp>
        <p:nvSpPr>
          <p:cNvPr id="5" name="Oval 4"/>
          <p:cNvSpPr/>
          <p:nvPr/>
        </p:nvSpPr>
        <p:spPr>
          <a:xfrm>
            <a:off x="11624767" y="6510528"/>
            <a:ext cx="109728" cy="109728"/>
          </a:xfrm>
          <a:prstGeom prst="ellipse">
            <a:avLst/>
          </a:prstGeom>
          <a:solidFill>
            <a:srgbClr val="DDD0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423599" y="6510528"/>
            <a:ext cx="109728" cy="109728"/>
          </a:xfrm>
          <a:prstGeom prst="ellipse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DDDDDD"/>
                </a:solidFill>
                <a:latin typeface="Arial"/>
                <a:cs typeface="Segoe UI"/>
              </a:rP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C1A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488115" y="457200"/>
            <a:ext cx="63500" cy="548640"/>
          </a:xfrm>
          <a:prstGeom prst="rect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r"/>
            <a:r>
              <a:rPr sz="2800" b="1" lang="ar-IQ">
                <a:solidFill>
                  <a:srgbClr val="FFFFFF"/>
                </a:solidFill>
                <a:latin typeface="Arial"/>
                <a:cs typeface="Segoe UI"/>
              </a:rPr>
              <a:t>المصادر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1" algn="r" marR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200" b="0" lang="ar-IQ">
                <a:solidFill>
                  <a:srgbClr val="FFFFFF"/>
                </a:solidFill>
                <a:latin typeface="Arial"/>
                <a:cs typeface="Segoe UI"/>
              </a:rPr>
              <a:t>[1] اسم المؤلف، عنوان الكتاب، ط</a:t>
            </a:r>
            <a:r>
              <a:rPr sz="2200" b="0" lang="en-US">
                <a:solidFill>
                  <a:srgbClr val="FFFFFF"/>
                </a:solidFill>
                <a:latin typeface="Arial"/>
                <a:cs typeface="Segoe UI"/>
              </a:rPr>
              <a:t>2</a:t>
            </a:r>
            <a:r>
              <a:rPr sz="2200" b="0" lang="ar-IQ">
                <a:solidFill>
                  <a:srgbClr val="FFFFFF"/>
                </a:solidFill>
                <a:latin typeface="Arial"/>
                <a:cs typeface="Segoe UI"/>
              </a:rPr>
              <a:t>. المدينة: دار النشر، السنة.</a:t>
            </a:r>
          </a:p>
          <a:p>
            <a:pPr rtl="1" algn="r" marR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200" b="0" lang="en-US">
                <a:solidFill>
                  <a:srgbClr val="FFFFFF"/>
                </a:solidFill>
                <a:latin typeface="Arial"/>
                <a:cs typeface="Segoe UI"/>
              </a:rPr>
              <a:t>[2] A. Author, “Article title,” Journal, vol. 1, pp. 1–10, 2024.</a:t>
            </a:r>
          </a:p>
          <a:p>
            <a:pPr rtl="1" algn="r" marR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200" b="0" lang="ar-IQ">
                <a:solidFill>
                  <a:srgbClr val="FFFFFF"/>
                </a:solidFill>
                <a:latin typeface="Arial"/>
                <a:cs typeface="Segoe UI"/>
              </a:rPr>
              <a:t>[3] اسم الموقع، «عنوان الصفحة»، تاريخ الاطلاع.</a:t>
            </a:r>
          </a:p>
        </p:txBody>
      </p:sp>
      <p:sp>
        <p:nvSpPr>
          <p:cNvPr id="5" name="Oval 4"/>
          <p:cNvSpPr/>
          <p:nvPr/>
        </p:nvSpPr>
        <p:spPr>
          <a:xfrm>
            <a:off x="11624767" y="6510528"/>
            <a:ext cx="109728" cy="109728"/>
          </a:xfrm>
          <a:prstGeom prst="ellipse">
            <a:avLst/>
          </a:prstGeom>
          <a:solidFill>
            <a:srgbClr val="DDD0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423599" y="6510528"/>
            <a:ext cx="109728" cy="109728"/>
          </a:xfrm>
          <a:prstGeom prst="ellipse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74320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l"/>
            <a:r>
              <a:rPr sz="1200" b="0" lang="en-US">
                <a:solidFill>
                  <a:srgbClr val="DDDDDD"/>
                </a:solidFill>
                <a:latin typeface="Arial"/>
                <a:cs typeface="Segoe UI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C1A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rtl="1" algn="ctr"/>
            <a:r>
              <a:rPr sz="4400" b="1" lang="ar-IQ">
                <a:solidFill>
                  <a:srgbClr val="FFFFFF"/>
                </a:solidFill>
                <a:latin typeface="Arial"/>
                <a:cs typeface="Segoe UI"/>
              </a:rPr>
              <a:t>شكراً لحسن الإصغاء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2400" b="0" lang="ar-IQ">
                <a:solidFill>
                  <a:srgbClr val="EEEEEE"/>
                </a:solidFill>
                <a:latin typeface="Arial"/>
                <a:cs typeface="Segoe UI"/>
              </a:rPr>
              <a:t>هل من أسئلة؟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rtl="1" algn="ctr"/>
            <a:r>
              <a:rPr sz="1200" b="0" lang="ar-IQ">
                <a:solidFill>
                  <a:srgbClr val="E6E6E6"/>
                </a:solidFill>
                <a:latin typeface="Arial"/>
                <a:cs typeface="Segoe UI"/>
              </a:rPr>
              <a:t>قالب مجاني من «تم» — </a:t>
            </a:r>
            <a:r>
              <a:rPr sz="1200" b="0" lang="en-US">
                <a:solidFill>
                  <a:srgbClr val="E6E6E6"/>
                </a:solidFill>
                <a:latin typeface="Arial"/>
                <a:cs typeface="Segoe UI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‪tem-services.com‬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عنوان السمنار يُكتب هنا في سطر أو سطرين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