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السلسلة الأولى</c:v>
                </c:pt>
              </c:strCache>
            </c:strRef>
          </c:tx>
          <c:spPr>
            <a:solidFill>
              <a:srgbClr val="0D47A1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31C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السلسلة الثانية</c:v>
                </c:pt>
              </c:strCache>
            </c:strRef>
          </c:tx>
          <c:spPr>
            <a:solidFill>
              <a:srgbClr val="4A94DD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31C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4B5A70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8DBF5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31C2B"/>
          </a:solidFill>
          <a:latin typeface="Segoe U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اكتب عنوان السمنار واسمك واسم المشرف. غيّر الشعارات: زر الفأرة الأيمن على الشعار ← تغيير الصورة.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اجعل المحتويات 4–6 بنود فقط، وطابقها مع عناوين الشرائح.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قاعدة ذهبية: فكرة واحدة لكل شريحة، ولا تتجاوز 6 أسطر. اكتب الشرح المفصّل هنا في الملاحظات لا على الشريحة.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لإضافة صف: انقر في آخر خلية واضغط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D47A1"/>
            </a:gs>
            <a:gs pos="100000">
              <a:srgbClr val="1565C0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118708" y="411480"/>
            <a:ext cx="914400" cy="9144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4428" y="457200"/>
            <a:ext cx="822960" cy="82296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158588" y="411480"/>
            <a:ext cx="914400" cy="9144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308" y="457200"/>
            <a:ext cx="822960" cy="822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1645920"/>
            <a:ext cx="10362895" cy="23774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000" b="1" lang="ar-IQ">
                <a:solidFill>
                  <a:srgbClr val="FFFFFF"/>
                </a:solidFill>
                <a:latin typeface="Segoe UI"/>
                <a:cs typeface="Segoe UI"/>
              </a:rPr>
              <a:t>عنوان السمنار يُكتب هنا في سطر أو سطرين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69080"/>
            <a:ext cx="10362895" cy="17373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800" b="0" lang="ar-IQ">
                <a:solidFill>
                  <a:srgbClr val="F0F0F0"/>
                </a:solidFill>
                <a:latin typeface="Segoe UI"/>
                <a:cs typeface="Segoe UI"/>
              </a:rPr>
              <a:t>اسم الطالب الثلاثي</a:t>
            </a:r>
          </a:p>
          <a:p>
            <a:pPr rtl="1" algn="ctr"/>
            <a:r>
              <a:rPr sz="1800" b="0" lang="ar-IQ">
                <a:solidFill>
                  <a:srgbClr val="F0F0F0"/>
                </a:solidFill>
                <a:latin typeface="Segoe UI"/>
                <a:cs typeface="Segoe UI"/>
              </a:rPr>
              <a:t>إشراف: اسم المشرف مع اللقب العلمي</a:t>
            </a:r>
          </a:p>
          <a:p>
            <a:pPr rtl="1" algn="ctr"/>
            <a:r>
              <a:rPr sz="1800" b="0" lang="en-US">
                <a:solidFill>
                  <a:srgbClr val="F0F0F0"/>
                </a:solidFill>
                <a:latin typeface="Segoe UI"/>
                <a:cs typeface="Segoe UI"/>
              </a:rPr>
              <a:t>……/……/……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897880"/>
            <a:ext cx="10362895" cy="777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0E0E0"/>
                </a:solidFill>
                <a:latin typeface="Segoe UI"/>
                <a:cs typeface="Segoe UI"/>
              </a:rPr>
              <a:t>وزارة التعليم العالي والبحث العلمي</a:t>
            </a:r>
          </a:p>
          <a:p>
            <a:pPr rtl="1" algn="ctr"/>
            <a:r>
              <a:rPr sz="1200" b="0" lang="ar-IQ">
                <a:solidFill>
                  <a:srgbClr val="E0E0E0"/>
                </a:solidFill>
                <a:latin typeface="Segoe UI"/>
                <a:cs typeface="Segoe UI"/>
              </a:rPr>
              <a:t>اسم الجامعة · اسم الكلية · اسم القسم العلمي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D47A1"/>
                </a:solidFill>
                <a:latin typeface="Segoe UI"/>
                <a:cs typeface="Segoe UI"/>
              </a:rPr>
              <a:t>محتويات العرض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ar-IQ">
                <a:solidFill>
                  <a:srgbClr val="131C2B"/>
                </a:solidFill>
                <a:latin typeface="Segoe UI"/>
                <a:cs typeface="Segoe UI"/>
              </a:rPr>
              <a:t>المقدمة</a:t>
            </a:r>
          </a:p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ar-IQ">
                <a:solidFill>
                  <a:srgbClr val="131C2B"/>
                </a:solidFill>
                <a:latin typeface="Segoe UI"/>
                <a:cs typeface="Segoe UI"/>
              </a:rPr>
              <a:t>مشكلة الدراسة وأهدافها</a:t>
            </a:r>
          </a:p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ar-IQ">
                <a:solidFill>
                  <a:srgbClr val="131C2B"/>
                </a:solidFill>
                <a:latin typeface="Segoe UI"/>
                <a:cs typeface="Segoe UI"/>
              </a:rPr>
              <a:t>الإطار النظري</a:t>
            </a:r>
          </a:p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ar-IQ">
                <a:solidFill>
                  <a:srgbClr val="131C2B"/>
                </a:solidFill>
                <a:latin typeface="Segoe UI"/>
                <a:cs typeface="Segoe UI"/>
              </a:rPr>
              <a:t>النتائج</a:t>
            </a:r>
          </a:p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ar-IQ">
                <a:solidFill>
                  <a:srgbClr val="131C2B"/>
                </a:solidFill>
                <a:latin typeface="Segoe UI"/>
                <a:cs typeface="Segoe UI"/>
              </a:rPr>
              <a:t>الاستنتاجات والتوصيات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975024" y="6803136"/>
            <a:ext cx="2216671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10362895" cy="18288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800" b="1" lang="ar-IQ">
                <a:solidFill>
                  <a:srgbClr val="0D47A1"/>
                </a:solidFill>
                <a:latin typeface="Segoe UI"/>
                <a:cs typeface="Segoe UI"/>
              </a:rPr>
              <a:t>المقدمة</a:t>
            </a:r>
          </a:p>
        </p:txBody>
      </p:sp>
      <p:sp>
        <p:nvSpPr>
          <p:cNvPr id="3" name="Oval 2"/>
          <p:cNvSpPr/>
          <p:nvPr/>
        </p:nvSpPr>
        <p:spPr>
          <a:xfrm>
            <a:off x="5821527" y="4297680"/>
            <a:ext cx="146304" cy="146304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095847" y="4297680"/>
            <a:ext cx="146304" cy="146304"/>
          </a:xfrm>
          <a:prstGeom prst="ellipse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D47A1"/>
                </a:solidFill>
                <a:latin typeface="Segoe UI"/>
                <a:cs typeface="Segoe UI"/>
              </a:rPr>
              <a:t>المقدمة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ar-IQ">
                <a:solidFill>
                  <a:srgbClr val="131C2B"/>
                </a:solidFill>
                <a:latin typeface="Segoe UI"/>
                <a:cs typeface="Segoe UI"/>
              </a:rPr>
              <a:t>عرّف الموضوع بجملة واحدة واضحة</a:t>
            </a:r>
          </a:p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ar-IQ">
                <a:solidFill>
                  <a:srgbClr val="131C2B"/>
                </a:solidFill>
                <a:latin typeface="Segoe UI"/>
                <a:cs typeface="Segoe UI"/>
              </a:rPr>
              <a:t>لماذا الموضوع مهم؟ رقم أو حقيقة تشدّ الانتباه</a:t>
            </a:r>
          </a:p>
          <a:p>
            <a:pPr rtl="1" algn="r" marR="640080" indent="-274320" lvl="1">
              <a:spcAft>
                <a:spcPts val="800"/>
              </a:spcAft>
              <a:buClr>
                <a:srgbClr val="4B5A70"/>
              </a:buClr>
              <a:buFont typeface="Segoe UI Symbol"/>
              <a:buChar char="–"/>
            </a:pPr>
            <a:r>
              <a:rPr sz="1900" b="0" lang="ar-IQ">
                <a:solidFill>
                  <a:srgbClr val="4B5A70"/>
                </a:solidFill>
                <a:latin typeface="Segoe UI"/>
                <a:cs typeface="Segoe UI"/>
              </a:rPr>
              <a:t>مثال أو تطبيق من الواقع</a:t>
            </a:r>
          </a:p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ar-IQ">
                <a:solidFill>
                  <a:srgbClr val="131C2B"/>
                </a:solidFill>
                <a:latin typeface="Segoe UI"/>
                <a:cs typeface="Segoe UI"/>
              </a:rPr>
              <a:t>ما الذي سيتناوله العرض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58352" y="6803136"/>
            <a:ext cx="4433343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D47A1"/>
                </a:solidFill>
                <a:latin typeface="Segoe UI"/>
                <a:cs typeface="Segoe UI"/>
              </a:rPr>
              <a:t>عنوان الشريحة: صورة مع نص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78728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ar-IQ">
                <a:solidFill>
                  <a:srgbClr val="131C2B"/>
                </a:solidFill>
                <a:latin typeface="Segoe UI"/>
                <a:cs typeface="Segoe UI"/>
              </a:rPr>
              <a:t>اشرح الصورة بثلاث نقاط قصيرة</a:t>
            </a:r>
          </a:p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ar-IQ">
                <a:solidFill>
                  <a:srgbClr val="131C2B"/>
                </a:solidFill>
                <a:latin typeface="Segoe UI"/>
                <a:cs typeface="Segoe UI"/>
              </a:rPr>
              <a:t>استبدل الصورة: زر الفأرة الأيمن ← تغيير الصورة</a:t>
            </a:r>
          </a:p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000" b="0" lang="ar-IQ">
                <a:solidFill>
                  <a:srgbClr val="131C2B"/>
                </a:solidFill>
                <a:latin typeface="Segoe UI"/>
                <a:cs typeface="Segoe UI"/>
              </a:rPr>
              <a:t>اذكر مصدر الصورة إن لم تكن من عملك</a:t>
            </a:r>
          </a:p>
        </p:txBody>
      </p:sp>
      <p:pic>
        <p:nvPicPr>
          <p:cNvPr id="6" name="Picture 5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1" y="2037131"/>
            <a:ext cx="5272887" cy="351525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650016" y="6803136"/>
            <a:ext cx="5541679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03120"/>
            <a:ext cx="10362895" cy="18288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800" b="1" lang="ar-IQ">
                <a:solidFill>
                  <a:srgbClr val="0D47A1"/>
                </a:solidFill>
                <a:latin typeface="Segoe UI"/>
                <a:cs typeface="Segoe UI"/>
              </a:rPr>
              <a:t>النتائج</a:t>
            </a:r>
          </a:p>
        </p:txBody>
      </p:sp>
      <p:sp>
        <p:nvSpPr>
          <p:cNvPr id="3" name="Oval 2"/>
          <p:cNvSpPr/>
          <p:nvPr/>
        </p:nvSpPr>
        <p:spPr>
          <a:xfrm>
            <a:off x="5821527" y="4297680"/>
            <a:ext cx="146304" cy="146304"/>
          </a:xfrm>
          <a:prstGeom prst="ellipse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095847" y="4297680"/>
            <a:ext cx="146304" cy="146304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D47A1"/>
                </a:solidFill>
                <a:latin typeface="Segoe UI"/>
                <a:cs typeface="Segoe UI"/>
              </a:rPr>
              <a:t>عنوان الجدول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 rtl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ت</a:t>
                      </a:r>
                    </a:p>
                  </a:txBody>
                  <a:tcPr anchor="ctr">
                    <a:solidFill>
                      <a:srgbClr val="0D47A1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العمود الأول</a:t>
                      </a:r>
                    </a:p>
                  </a:txBody>
                  <a:tcPr anchor="ctr">
                    <a:solidFill>
                      <a:srgbClr val="0D47A1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العمود الثاني</a:t>
                      </a:r>
                    </a:p>
                  </a:txBody>
                  <a:tcPr anchor="ctr">
                    <a:solidFill>
                      <a:srgbClr val="0D47A1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العمود الثالث</a:t>
                      </a:r>
                    </a:p>
                  </a:txBody>
                  <a:tcPr anchor="ctr">
                    <a:solidFill>
                      <a:srgbClr val="0D47A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EDF4FD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DF4FD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DF4FD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DF4F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3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433344" y="6803136"/>
            <a:ext cx="7758351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D47A1"/>
                </a:solidFill>
                <a:latin typeface="Segoe UI"/>
                <a:cs typeface="Segoe UI"/>
              </a:rPr>
              <a:t>عنوان المخطط البياني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400" b="0" lang="ar-IQ">
                <a:solidFill>
                  <a:srgbClr val="4B5A70"/>
                </a:solidFill>
                <a:latin typeface="Segoe UI"/>
                <a:cs typeface="Segoe UI"/>
              </a:rPr>
              <a:t>الشكل </a:t>
            </a:r>
            <a:r>
              <a:rPr sz="1400" b="0" lang="en-US">
                <a:solidFill>
                  <a:srgbClr val="4B5A70"/>
                </a:solidFill>
                <a:latin typeface="Segoe UI"/>
                <a:cs typeface="Segoe UI"/>
              </a:rPr>
              <a:t>‪(1)‬</a:t>
            </a:r>
            <a:r>
              <a:rPr sz="1400" b="0" lang="ar-IQ">
                <a:solidFill>
                  <a:srgbClr val="4B5A70"/>
                </a:solidFill>
                <a:latin typeface="Segoe UI"/>
                <a:cs typeface="Segoe UI"/>
              </a:rPr>
              <a:t>: لتعديل الأرقام انقر على المخطط بزر الفأرة الأيمن ← تحرير البيانات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325008" y="6803136"/>
            <a:ext cx="8866687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D47A1"/>
                </a:solidFill>
                <a:latin typeface="Segoe UI"/>
                <a:cs typeface="Segoe UI"/>
              </a:rPr>
              <a:t>الاستنتاجات والتوصيات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ar-IQ">
                <a:solidFill>
                  <a:srgbClr val="131C2B"/>
                </a:solidFill>
                <a:latin typeface="Segoe UI"/>
                <a:cs typeface="Segoe UI"/>
              </a:rPr>
              <a:t>الاستنتاج الأول: أهم نتيجة توصّلت إليها</a:t>
            </a:r>
          </a:p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ar-IQ">
                <a:solidFill>
                  <a:srgbClr val="131C2B"/>
                </a:solidFill>
                <a:latin typeface="Segoe UI"/>
                <a:cs typeface="Segoe UI"/>
              </a:rPr>
              <a:t>الاستنتاج الثاني</a:t>
            </a:r>
          </a:p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ar-IQ">
                <a:solidFill>
                  <a:srgbClr val="131C2B"/>
                </a:solidFill>
                <a:latin typeface="Segoe UI"/>
                <a:cs typeface="Segoe UI"/>
              </a:rPr>
              <a:t>توصية عملية قابلة للتنفيذ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216672" y="6803136"/>
            <a:ext cx="9975023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D47A1"/>
                </a:solidFill>
                <a:latin typeface="Segoe UI"/>
                <a:cs typeface="Segoe UI"/>
              </a:rPr>
              <a:t>المصادر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ar-IQ">
                <a:solidFill>
                  <a:srgbClr val="131C2B"/>
                </a:solidFill>
                <a:latin typeface="Segoe UI"/>
                <a:cs typeface="Segoe UI"/>
              </a:rPr>
              <a:t>[1] اسم المؤلف، عنوان الكتاب، ط</a:t>
            </a:r>
            <a:r>
              <a:rPr sz="2200" b="0" lang="en-US">
                <a:solidFill>
                  <a:srgbClr val="131C2B"/>
                </a:solidFill>
                <a:latin typeface="Segoe UI"/>
                <a:cs typeface="Segoe UI"/>
              </a:rPr>
              <a:t>2</a:t>
            </a:r>
            <a:r>
              <a:rPr sz="2200" b="0" lang="ar-IQ">
                <a:solidFill>
                  <a:srgbClr val="131C2B"/>
                </a:solidFill>
                <a:latin typeface="Segoe UI"/>
                <a:cs typeface="Segoe UI"/>
              </a:rPr>
              <a:t>. المدينة: دار النشر، السنة.</a:t>
            </a:r>
          </a:p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en-US">
                <a:solidFill>
                  <a:srgbClr val="131C2B"/>
                </a:solidFill>
                <a:latin typeface="Segoe UI"/>
                <a:cs typeface="Segoe UI"/>
              </a:rPr>
              <a:t>[2] A. Author, “Article title,” Journal, vol. 1, pp. 1–10, 2024.</a:t>
            </a:r>
          </a:p>
          <a:p>
            <a:pPr rtl="1" algn="r" marR="320040" indent="-274320">
              <a:spcAft>
                <a:spcPts val="800"/>
              </a:spcAft>
              <a:buClr>
                <a:srgbClr val="4A94DD"/>
              </a:buClr>
              <a:buFont typeface="Segoe UI Symbol"/>
              <a:buChar char="●"/>
            </a:pPr>
            <a:r>
              <a:rPr sz="2200" b="0" lang="ar-IQ">
                <a:solidFill>
                  <a:srgbClr val="131C2B"/>
                </a:solidFill>
                <a:latin typeface="Segoe UI"/>
                <a:cs typeface="Segoe UI"/>
              </a:rPr>
              <a:t>[3] اسم الموقع، «عنوان الصفحة»، تاريخ الاطلاع.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C8D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08336" y="6803136"/>
            <a:ext cx="11083359" cy="54864"/>
          </a:xfrm>
          <a:prstGeom prst="rect">
            <a:avLst/>
          </a:prstGeom>
          <a:solidFill>
            <a:srgbClr val="4A94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B5A70"/>
                </a:solidFill>
                <a:latin typeface="Segoe UI"/>
                <a:cs typeface="Segoe UI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47A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400" b="1" lang="ar-IQ">
                <a:solidFill>
                  <a:srgbClr val="FFFFFF"/>
                </a:solidFill>
                <a:latin typeface="Segoe UI"/>
                <a:cs typeface="Segoe UI"/>
              </a:rP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2400" b="0" lang="ar-IQ">
                <a:solidFill>
                  <a:srgbClr val="EEEEEE"/>
                </a:solidFill>
                <a:latin typeface="Segoe UI"/>
                <a:cs typeface="Segoe UI"/>
              </a:rPr>
              <a:t>هل من أسئلة؟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6E6E6"/>
                </a:solidFill>
                <a:latin typeface="Segoe UI"/>
                <a:cs typeface="Segoe UI"/>
              </a:rPr>
              <a:t>قالب مجاني من «تم» — </a:t>
            </a:r>
            <a:r>
              <a:rPr sz="1200" b="0" lang="en-US">
                <a:solidFill>
                  <a:srgbClr val="E6E6E6"/>
                </a:solidFill>
                <a:latin typeface="Segoe UI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‪tem-services.com‬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السمنار يُكتب هنا في سطر أو سطرين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