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السلسلة الأولى</c:v>
                </c:pt>
              </c:strCache>
            </c:strRef>
          </c:tx>
          <c:spPr>
            <a:solidFill>
              <a:srgbClr val="004E64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02229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السلسلة الثانية</c:v>
                </c:pt>
              </c:strCache>
            </c:strRef>
          </c:tx>
          <c:spPr>
            <a:solidFill>
              <a:srgbClr val="25A18E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02229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475F66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C6E2E8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02229"/>
          </a:solidFill>
          <a:latin typeface="Times New Roman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اكتب عنوان السمنار واسمك واسم المشرف. غيّر الشعارات: زر الفأرة الأيمن على الشعار ← تغيير الصورة.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اجعل المحتويات 4–6 بنود فقط، وطابقها مع عناوين الشرائح.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قاعدة ذهبية: فكرة واحدة لكل شريحة، ولا تتجاوز 6 أسطر. اكتب الشرح المفصّل هنا في الملاحظات لا على الشريحة.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لإضافة صف: انقر في آخر خلية واضغط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arallelogram 1"/>
          <p:cNvSpPr/>
          <p:nvPr/>
        </p:nvSpPr>
        <p:spPr>
          <a:xfrm flipH="1">
            <a:off x="4693615" y="0"/>
            <a:ext cx="8595360" cy="6858000"/>
          </a:xfrm>
          <a:prstGeom prst="parallelogram">
            <a:avLst>
              <a:gd name="adj" fmla="val 30000"/>
            </a:avLst>
          </a:prstGeom>
          <a:solidFill>
            <a:srgbClr val="004E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457200"/>
            <a:ext cx="731520" cy="731520"/>
          </a:xfrm>
          <a:prstGeom prst="rect">
            <a:avLst/>
          </a:prstGeom>
        </p:spPr>
      </p:pic>
      <p:pic>
        <p:nvPicPr>
          <p:cNvPr id="4" name="Picture 3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920" y="457200"/>
            <a:ext cx="731520" cy="731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1325880"/>
            <a:ext cx="4114800" cy="13716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ar-IQ">
                <a:solidFill>
                  <a:srgbClr val="475F66"/>
                </a:solidFill>
                <a:latin typeface="Times New Roman"/>
                <a:cs typeface="Times New Roman"/>
              </a:rPr>
              <a:t>وزارة التعليم العالي والبحث العلمي</a:t>
            </a:r>
          </a:p>
          <a:p>
            <a:pPr rtl="1" algn="l"/>
            <a:r>
              <a:rPr sz="1200" b="0" lang="ar-IQ">
                <a:solidFill>
                  <a:srgbClr val="475F66"/>
                </a:solidFill>
                <a:latin typeface="Times New Roman"/>
                <a:cs typeface="Times New Roman"/>
              </a:rPr>
              <a:t>اسم الجامعة</a:t>
            </a:r>
          </a:p>
          <a:p>
            <a:pPr rtl="1" algn="l"/>
            <a:r>
              <a:rPr sz="1200" b="0" lang="ar-IQ">
                <a:solidFill>
                  <a:srgbClr val="475F66"/>
                </a:solidFill>
                <a:latin typeface="Times New Roman"/>
                <a:cs typeface="Times New Roman"/>
              </a:rPr>
              <a:t>اسم الكلية</a:t>
            </a:r>
          </a:p>
          <a:p>
            <a:pPr rtl="1" algn="l"/>
            <a:r>
              <a:rPr sz="1200" b="0" lang="ar-IQ">
                <a:solidFill>
                  <a:srgbClr val="475F66"/>
                </a:solidFill>
                <a:latin typeface="Times New Roman"/>
                <a:cs typeface="Times New Roman"/>
              </a:rPr>
              <a:t>اسم القسم العلمي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0895" y="1645920"/>
            <a:ext cx="5852160" cy="27432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3400" b="1" lang="ar-IQ">
                <a:solidFill>
                  <a:srgbClr val="FFFFFF"/>
                </a:solidFill>
                <a:latin typeface="Arial"/>
                <a:cs typeface="Segoe UI"/>
              </a:rPr>
              <a:t>عنوان السمنار يُكتب هنا في سطر أو سطرين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663440"/>
            <a:ext cx="4754880" cy="19202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600" b="0" lang="ar-IQ">
                <a:solidFill>
                  <a:srgbClr val="102229"/>
                </a:solidFill>
                <a:latin typeface="Times New Roman"/>
                <a:cs typeface="Times New Roman"/>
              </a:rPr>
              <a:t>اسم الطالب الثلاثي</a:t>
            </a:r>
          </a:p>
          <a:p>
            <a:pPr rtl="1" algn="l"/>
            <a:r>
              <a:rPr sz="1600" b="0" lang="ar-IQ">
                <a:solidFill>
                  <a:srgbClr val="102229"/>
                </a:solidFill>
                <a:latin typeface="Times New Roman"/>
                <a:cs typeface="Times New Roman"/>
              </a:rPr>
              <a:t>إشراف: اسم المشرف مع اللقب العلمي</a:t>
            </a:r>
          </a:p>
          <a:p>
            <a:pPr rtl="1" algn="l"/>
            <a:r>
              <a:rPr sz="1600" b="0" lang="en-US">
                <a:solidFill>
                  <a:srgbClr val="102229"/>
                </a:solidFill>
                <a:latin typeface="Times New Roman"/>
                <a:cs typeface="Times New Roman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488115" y="457200"/>
            <a:ext cx="63500" cy="54864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04E64"/>
                </a:solidFill>
                <a:latin typeface="Arial"/>
                <a:cs typeface="Segoe UI"/>
              </a:rPr>
              <a:t>محتويات العرض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ar-IQ">
                <a:solidFill>
                  <a:srgbClr val="102229"/>
                </a:solidFill>
                <a:latin typeface="Times New Roman"/>
                <a:cs typeface="Times New Roman"/>
              </a:rPr>
              <a:t>المقدمة</a:t>
            </a:r>
          </a:p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ar-IQ">
                <a:solidFill>
                  <a:srgbClr val="102229"/>
                </a:solidFill>
                <a:latin typeface="Times New Roman"/>
                <a:cs typeface="Times New Roman"/>
              </a:rPr>
              <a:t>مشكلة الدراسة وأهدافها</a:t>
            </a:r>
          </a:p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ar-IQ">
                <a:solidFill>
                  <a:srgbClr val="102229"/>
                </a:solidFill>
                <a:latin typeface="Times New Roman"/>
                <a:cs typeface="Times New Roman"/>
              </a:rPr>
              <a:t>الإطار النظري</a:t>
            </a:r>
          </a:p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ar-IQ">
                <a:solidFill>
                  <a:srgbClr val="102229"/>
                </a:solidFill>
                <a:latin typeface="Times New Roman"/>
                <a:cs typeface="Times New Roman"/>
              </a:rPr>
              <a:t>النتائج</a:t>
            </a:r>
          </a:p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ar-IQ">
                <a:solidFill>
                  <a:srgbClr val="102229"/>
                </a:solidFill>
                <a:latin typeface="Times New Roman"/>
                <a:cs typeface="Times New Roman"/>
              </a:rPr>
              <a:t>الاستنتاجات والتوصيات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75F66"/>
                </a:solidFill>
                <a:latin typeface="Times New Roman"/>
                <a:cs typeface="Times New Roman"/>
              </a:rPr>
              <a:t>عنوان السمنار المختصر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2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468880"/>
            <a:ext cx="12191695" cy="1920240"/>
          </a:xfrm>
          <a:prstGeom prst="rect">
            <a:avLst/>
          </a:prstGeom>
          <a:solidFill>
            <a:srgbClr val="004E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468880"/>
            <a:ext cx="1036289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800" b="1" lang="ar-IQ">
                <a:solidFill>
                  <a:srgbClr val="FFFFFF"/>
                </a:solidFill>
                <a:latin typeface="Arial"/>
                <a:cs typeface="Segoe UI"/>
              </a:rPr>
              <a:t>المقدمة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488115" y="457200"/>
            <a:ext cx="63500" cy="54864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04E64"/>
                </a:solidFill>
                <a:latin typeface="Arial"/>
                <a:cs typeface="Segoe UI"/>
              </a:rPr>
              <a:t>المقدمة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ar-IQ">
                <a:solidFill>
                  <a:srgbClr val="102229"/>
                </a:solidFill>
                <a:latin typeface="Times New Roman"/>
                <a:cs typeface="Times New Roman"/>
              </a:rPr>
              <a:t>عرّف الموضوع بجملة واحدة واضحة</a:t>
            </a:r>
          </a:p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ar-IQ">
                <a:solidFill>
                  <a:srgbClr val="102229"/>
                </a:solidFill>
                <a:latin typeface="Times New Roman"/>
                <a:cs typeface="Times New Roman"/>
              </a:rPr>
              <a:t>لماذا الموضوع مهم؟ رقم أو حقيقة تشدّ الانتباه</a:t>
            </a:r>
          </a:p>
          <a:p>
            <a:pPr rtl="1" algn="r" marR="640080" indent="-274320" lvl="1">
              <a:spcAft>
                <a:spcPts val="800"/>
              </a:spcAft>
              <a:buClr>
                <a:srgbClr val="475F66"/>
              </a:buClr>
              <a:buFont typeface="Segoe UI Symbol"/>
              <a:buChar char="–"/>
            </a:pPr>
            <a:r>
              <a:rPr sz="1900" b="0" lang="ar-IQ">
                <a:solidFill>
                  <a:srgbClr val="475F66"/>
                </a:solidFill>
                <a:latin typeface="Times New Roman"/>
                <a:cs typeface="Times New Roman"/>
              </a:rPr>
              <a:t>مثال أو تطبيق من الواقع</a:t>
            </a:r>
          </a:p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ar-IQ">
                <a:solidFill>
                  <a:srgbClr val="102229"/>
                </a:solidFill>
                <a:latin typeface="Times New Roman"/>
                <a:cs typeface="Times New Roman"/>
              </a:rPr>
              <a:t>ما الذي سيتناوله العرض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75F66"/>
                </a:solidFill>
                <a:latin typeface="Times New Roman"/>
                <a:cs typeface="Times New Roman"/>
              </a:rPr>
              <a:t>عنوان السمنار المختصر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4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488115" y="457200"/>
            <a:ext cx="63500" cy="54864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04E64"/>
                </a:solidFill>
                <a:latin typeface="Arial"/>
                <a:cs typeface="Segoe UI"/>
              </a:rPr>
              <a:t>عنوان الشريحة: صورة مع نص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78728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ar-IQ">
                <a:solidFill>
                  <a:srgbClr val="102229"/>
                </a:solidFill>
                <a:latin typeface="Times New Roman"/>
                <a:cs typeface="Times New Roman"/>
              </a:rPr>
              <a:t>اشرح الصورة بثلاث نقاط قصيرة</a:t>
            </a:r>
          </a:p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ar-IQ">
                <a:solidFill>
                  <a:srgbClr val="102229"/>
                </a:solidFill>
                <a:latin typeface="Times New Roman"/>
                <a:cs typeface="Times New Roman"/>
              </a:rPr>
              <a:t>استبدل الصورة: زر الفأرة الأيمن ← تغيير الصورة</a:t>
            </a:r>
          </a:p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000" b="0" lang="ar-IQ">
                <a:solidFill>
                  <a:srgbClr val="102229"/>
                </a:solidFill>
                <a:latin typeface="Times New Roman"/>
                <a:cs typeface="Times New Roman"/>
              </a:rPr>
              <a:t>اذكر مصدر الصورة إن لم تكن من عملك</a:t>
            </a:r>
          </a:p>
        </p:txBody>
      </p:sp>
      <p:pic>
        <p:nvPicPr>
          <p:cNvPr id="6" name="Picture 5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1" y="2037131"/>
            <a:ext cx="5272887" cy="35152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75F66"/>
                </a:solidFill>
                <a:latin typeface="Times New Roman"/>
                <a:cs typeface="Times New Roman"/>
              </a:rPr>
              <a:t>عنوان السمنار المختصر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5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468880"/>
            <a:ext cx="12191695" cy="1920240"/>
          </a:xfrm>
          <a:prstGeom prst="rect">
            <a:avLst/>
          </a:prstGeom>
          <a:solidFill>
            <a:srgbClr val="004E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468880"/>
            <a:ext cx="1036289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800" b="1" lang="ar-IQ">
                <a:solidFill>
                  <a:srgbClr val="FFFFFF"/>
                </a:solidFill>
                <a:latin typeface="Arial"/>
                <a:cs typeface="Segoe UI"/>
              </a:rPr>
              <a:t>النتائج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488115" y="457200"/>
            <a:ext cx="63500" cy="54864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04E64"/>
                </a:solidFill>
                <a:latin typeface="Arial"/>
                <a:cs typeface="Segoe UI"/>
              </a:rPr>
              <a:t>عنوان الجدول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 rtl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ت</a:t>
                      </a:r>
                    </a:p>
                  </a:txBody>
                  <a:tcPr anchor="ctr">
                    <a:solidFill>
                      <a:srgbClr val="004E6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العمود الأول</a:t>
                      </a:r>
                    </a:p>
                  </a:txBody>
                  <a:tcPr anchor="ctr">
                    <a:solidFill>
                      <a:srgbClr val="004E6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العمود الثاني</a:t>
                      </a:r>
                    </a:p>
                  </a:txBody>
                  <a:tcPr anchor="ctr">
                    <a:solidFill>
                      <a:srgbClr val="004E64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العمود الثالث</a:t>
                      </a:r>
                    </a:p>
                  </a:txBody>
                  <a:tcPr anchor="ctr">
                    <a:solidFill>
                      <a:srgbClr val="004E6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</a:p>
                  </a:txBody>
                  <a:tcPr anchor="ctr">
                    <a:solidFill>
                      <a:srgbClr val="EAF5F7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EAF5F7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EAF5F7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EAF5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02229"/>
                          </a:solidFill>
                          <a:latin typeface="Times New Roman"/>
                          <a:cs typeface="Times New Roman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75F66"/>
                </a:solidFill>
                <a:latin typeface="Times New Roman"/>
                <a:cs typeface="Times New Roman"/>
              </a:rPr>
              <a:t>عنوان السمنار المختصر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7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488115" y="457200"/>
            <a:ext cx="63500" cy="54864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04E64"/>
                </a:solidFill>
                <a:latin typeface="Arial"/>
                <a:cs typeface="Segoe UI"/>
              </a:rPr>
              <a:t>عنوان المخطط البياني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400" b="0" lang="ar-IQ">
                <a:solidFill>
                  <a:srgbClr val="475F66"/>
                </a:solidFill>
                <a:latin typeface="Times New Roman"/>
                <a:cs typeface="Times New Roman"/>
              </a:rPr>
              <a:t>الشكل </a:t>
            </a:r>
            <a:r>
              <a:rPr sz="1400" b="0" lang="en-US">
                <a:solidFill>
                  <a:srgbClr val="475F66"/>
                </a:solidFill>
                <a:latin typeface="Times New Roman"/>
                <a:cs typeface="Times New Roman"/>
              </a:rPr>
              <a:t>‪(1)‬</a:t>
            </a:r>
            <a:r>
              <a:rPr sz="1400" b="0" lang="ar-IQ">
                <a:solidFill>
                  <a:srgbClr val="475F66"/>
                </a:solidFill>
                <a:latin typeface="Times New Roman"/>
                <a:cs typeface="Times New Roman"/>
              </a:rPr>
              <a:t>: لتعديل الأرقام انقر على المخطط بزر الفأرة الأيمن ← تحرير البيانات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75F66"/>
                </a:solidFill>
                <a:latin typeface="Times New Roman"/>
                <a:cs typeface="Times New Roman"/>
              </a:rPr>
              <a:t>عنوان السمنار المختصر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8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488115" y="457200"/>
            <a:ext cx="63500" cy="54864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04E64"/>
                </a:solidFill>
                <a:latin typeface="Arial"/>
                <a:cs typeface="Segoe UI"/>
              </a:rPr>
              <a:t>الاستنتاجات والتوصيات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ar-IQ">
                <a:solidFill>
                  <a:srgbClr val="102229"/>
                </a:solidFill>
                <a:latin typeface="Times New Roman"/>
                <a:cs typeface="Times New Roman"/>
              </a:rPr>
              <a:t>الاستنتاج الأول: أهم نتيجة توصّلت إليها</a:t>
            </a:r>
          </a:p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ar-IQ">
                <a:solidFill>
                  <a:srgbClr val="102229"/>
                </a:solidFill>
                <a:latin typeface="Times New Roman"/>
                <a:cs typeface="Times New Roman"/>
              </a:rPr>
              <a:t>الاستنتاج الثاني</a:t>
            </a:r>
          </a:p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ar-IQ">
                <a:solidFill>
                  <a:srgbClr val="102229"/>
                </a:solidFill>
                <a:latin typeface="Times New Roman"/>
                <a:cs typeface="Times New Roman"/>
              </a:rPr>
              <a:t>توصية عملية قابلة للتنفيذ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75F66"/>
                </a:solidFill>
                <a:latin typeface="Times New Roman"/>
                <a:cs typeface="Times New Roman"/>
              </a:rPr>
              <a:t>عنوان السمنار المختصر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9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488115" y="457200"/>
            <a:ext cx="63500" cy="548640"/>
          </a:xfrm>
          <a:prstGeom prst="rect">
            <a:avLst/>
          </a:prstGeom>
          <a:solidFill>
            <a:srgbClr val="25A1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004E64"/>
                </a:solidFill>
                <a:latin typeface="Arial"/>
                <a:cs typeface="Segoe UI"/>
              </a:rPr>
              <a:t>المصادر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ar-IQ">
                <a:solidFill>
                  <a:srgbClr val="102229"/>
                </a:solidFill>
                <a:latin typeface="Times New Roman"/>
                <a:cs typeface="Times New Roman"/>
              </a:rPr>
              <a:t>[1] اسم المؤلف، عنوان الكتاب، ط</a:t>
            </a:r>
            <a:r>
              <a:rPr sz="2200" b="0" lang="en-US">
                <a:solidFill>
                  <a:srgbClr val="102229"/>
                </a:solidFill>
                <a:latin typeface="Times New Roman"/>
                <a:cs typeface="Times New Roman"/>
              </a:rPr>
              <a:t>2</a:t>
            </a:r>
            <a:r>
              <a:rPr sz="2200" b="0" lang="ar-IQ">
                <a:solidFill>
                  <a:srgbClr val="102229"/>
                </a:solidFill>
                <a:latin typeface="Times New Roman"/>
                <a:cs typeface="Times New Roman"/>
              </a:rPr>
              <a:t>. المدينة: دار النشر، السنة.</a:t>
            </a:r>
          </a:p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en-US">
                <a:solidFill>
                  <a:srgbClr val="102229"/>
                </a:solidFill>
                <a:latin typeface="Times New Roman"/>
                <a:cs typeface="Times New Roman"/>
              </a:rPr>
              <a:t>[2] A. Author, “Article title,” Journal, vol. 1, pp. 1–10, 2024.</a:t>
            </a:r>
          </a:p>
          <a:p>
            <a:pPr rtl="1" algn="r" marR="320040" indent="-274320">
              <a:spcAft>
                <a:spcPts val="800"/>
              </a:spcAft>
              <a:buClr>
                <a:srgbClr val="25A18E"/>
              </a:buClr>
              <a:buFont typeface="Segoe UI Symbol"/>
              <a:buChar char="✓"/>
            </a:pPr>
            <a:r>
              <a:rPr sz="2200" b="0" lang="ar-IQ">
                <a:solidFill>
                  <a:srgbClr val="102229"/>
                </a:solidFill>
                <a:latin typeface="Times New Roman"/>
                <a:cs typeface="Times New Roman"/>
              </a:rPr>
              <a:t>[3] اسم الموقع، «عنوان الصفحة»، تاريخ الاطلاع.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295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475F66"/>
                </a:solidFill>
                <a:latin typeface="Times New Roman"/>
                <a:cs typeface="Times New Roman"/>
              </a:rPr>
              <a:t>عنوان السمنار المختصر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475F66"/>
                </a:solidFill>
                <a:latin typeface="Times New Roman"/>
                <a:cs typeface="Times New Roman"/>
              </a:rPr>
              <a:t>10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4E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400" b="1" lang="ar-IQ">
                <a:solidFill>
                  <a:srgbClr val="FFFFFF"/>
                </a:solidFill>
                <a:latin typeface="Arial"/>
                <a:cs typeface="Segoe UI"/>
              </a:rPr>
              <a:t>شكراً لحسن الإصغاء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2400" b="0" lang="ar-IQ">
                <a:solidFill>
                  <a:srgbClr val="EEEEEE"/>
                </a:solidFill>
                <a:latin typeface="Times New Roman"/>
                <a:cs typeface="Times New Roman"/>
              </a:rPr>
              <a:t>هل من أسئلة؟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E6E6E6"/>
                </a:solidFill>
                <a:latin typeface="Times New Roman"/>
                <a:cs typeface="Times New Roman"/>
              </a:rPr>
              <a:t>قالب مجاني من «تم» — </a:t>
            </a:r>
            <a:r>
              <a:rPr sz="1200" b="0" lang="en-US">
                <a:solidFill>
                  <a:srgbClr val="E6E6E6"/>
                </a:solidFill>
                <a:latin typeface="Times New Roman"/>
                <a:cs typeface="Times New Roman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‪tem-services.com‬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l"/>
      </p:transition>
    </mc:Choice>
    <mc:Fallback>
      <p:transition spd="fast">
        <p:push dir="l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السمنار يُكتب هنا في سطر أو سطرين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